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333" r:id="rId9"/>
    <p:sldId id="298" r:id="rId10"/>
    <p:sldId id="262" r:id="rId11"/>
    <p:sldId id="334" r:id="rId12"/>
    <p:sldId id="263" r:id="rId13"/>
    <p:sldId id="299" r:id="rId14"/>
    <p:sldId id="302" r:id="rId15"/>
    <p:sldId id="264" r:id="rId16"/>
    <p:sldId id="266" r:id="rId17"/>
    <p:sldId id="265" r:id="rId18"/>
    <p:sldId id="276" r:id="rId19"/>
    <p:sldId id="303" r:id="rId20"/>
    <p:sldId id="293" r:id="rId21"/>
    <p:sldId id="335" r:id="rId22"/>
    <p:sldId id="337" r:id="rId23"/>
    <p:sldId id="277" r:id="rId24"/>
    <p:sldId id="336"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595" autoAdjust="0"/>
  </p:normalViewPr>
  <p:slideViewPr>
    <p:cSldViewPr snapToGrid="0" snapToObjects="1">
      <p:cViewPr varScale="1">
        <p:scale>
          <a:sx n="77" d="100"/>
          <a:sy n="77" d="100"/>
        </p:scale>
        <p:origin x="111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1/19/2025</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B80CE-FE1B-64CC-BC49-09434786F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E4547A-CD0F-5463-44D0-BF749EB35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8CD4CC-87C8-3BF4-C2F1-F3F7D38AFDC3}"/>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544DC3B8-DDF7-78D9-93FB-078C18AE46E2}"/>
              </a:ext>
            </a:extLst>
          </p:cNvPr>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3679109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E9F16-1C23-AFF2-61D8-9E601A0C1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6FA3E5-C195-C62B-F1C6-8F89ABCCA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994DF-707E-CB41-EEB2-79BCE8AAC9C4}"/>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CA8BECCF-5773-14BA-836C-E928F15D9990}"/>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020380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94C7A-372B-9302-C1D3-56357C718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D4C0F-4858-B99A-D5D7-26BCAAA8D7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E1EEB0-5A57-30DA-5BF3-BD3377F0CDAA}"/>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BF0EFD86-2683-89D1-28AF-708D88B901FF}"/>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141438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FCBB3-B7CE-300F-8814-099E5C55FF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8FCC0-6954-75DD-4199-CE7260BBD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B37AC-4CF7-DAE4-4E2B-9001542EBF32}"/>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484A4121-33BA-868E-E91E-9DB0D15A7FD1}"/>
              </a:ext>
            </a:extLst>
          </p:cNvPr>
          <p:cNvSpPr>
            <a:spLocks noGrp="1"/>
          </p:cNvSpPr>
          <p:nvPr>
            <p:ph type="sldNum" sz="quarter" idx="5"/>
          </p:nvPr>
        </p:nvSpPr>
        <p:spPr/>
        <p:txBody>
          <a:bodyPr/>
          <a:lstStyle/>
          <a:p>
            <a:fld id="{EEBDA0E2-FEBD-4B65-8F16-724CF984F377}" type="slidenum">
              <a:rPr lang="en-US" smtClean="0"/>
              <a:t>21</a:t>
            </a:fld>
            <a:endParaRPr lang="en-US" dirty="0"/>
          </a:p>
        </p:txBody>
      </p:sp>
    </p:spTree>
    <p:extLst>
      <p:ext uri="{BB962C8B-B14F-4D97-AF65-F5344CB8AC3E}">
        <p14:creationId xmlns:p14="http://schemas.microsoft.com/office/powerpoint/2010/main" val="53960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1/19/2025</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1/19/2025</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1/19/2025</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1/19/2025</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1/19/2025</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1/19/2025</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1/19/2025</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1/19/2025</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1/19/2025</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1/19/2025</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3.png"/><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jpe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uneshime/Capstone_ds/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instructors" TargetMode="External"/><Relationship Id="rId4" Type="http://schemas.openxmlformats.org/officeDocument/2006/relationships/hyperlink" Target="https://github.com/duneshime/Capstone_ds"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Aryan Dani</a:t>
            </a:r>
          </a:p>
          <a:p>
            <a:r>
              <a:rPr lang="en-US" dirty="0">
                <a:solidFill>
                  <a:schemeClr val="bg2"/>
                </a:solidFill>
                <a:latin typeface="Abadi" panose="020B0604020104020204" pitchFamily="34" charset="0"/>
                <a:ea typeface="SF Pro" pitchFamily="2" charset="0"/>
                <a:cs typeface="SF Pro" pitchFamily="2" charset="0"/>
              </a:rPr>
              <a:t>19/01/2024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offers a public API from where data can be obtained and then used.</a:t>
            </a:r>
          </a:p>
          <a:p>
            <a:pPr>
              <a:lnSpc>
                <a:spcPct val="100000"/>
              </a:lnSpc>
              <a:spcBef>
                <a:spcPts val="1400"/>
              </a:spcBef>
            </a:pPr>
            <a:r>
              <a:rPr lang="en-US" sz="2200" dirty="0">
                <a:solidFill>
                  <a:schemeClr val="accent3">
                    <a:lumMod val="25000"/>
                  </a:schemeClr>
                </a:solidFill>
                <a:latin typeface="Abadi" panose="020B0604020104020204" pitchFamily="34" charset="0"/>
              </a:rPr>
              <a:t>This API was used according to the flowchart beside and then data is persisted</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SpaceX API calls notebook </a:t>
            </a:r>
            <a:r>
              <a:rPr lang="en-US" sz="2200" dirty="0">
                <a:solidFill>
                  <a:srgbClr val="1C7DDB"/>
                </a:solidFill>
                <a:latin typeface="Abadi" panose="020B0604020104020204" pitchFamily="34" charset="0"/>
              </a:rPr>
              <a:t>(https://github.com/duneshime/Capstone_ds/blob/main/Data%20Collection%20API.ipynb)</a:t>
            </a:r>
            <a:endParaRPr lang="en-US" sz="2200" dirty="0">
              <a:solidFill>
                <a:schemeClr val="accent3">
                  <a:lumMod val="25000"/>
                </a:schemeClr>
              </a:solidFill>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SpaceX API</a:t>
            </a:r>
          </a:p>
        </p:txBody>
      </p:sp>
      <p:sp>
        <p:nvSpPr>
          <p:cNvPr id="2" name="object 6">
            <a:extLst>
              <a:ext uri="{FF2B5EF4-FFF2-40B4-BE49-F238E27FC236}">
                <a16:creationId xmlns:a16="http://schemas.microsoft.com/office/drawing/2014/main" id="{45293AE4-2263-2E71-0945-B5585A588968}"/>
              </a:ext>
            </a:extLst>
          </p:cNvPr>
          <p:cNvSpPr/>
          <p:nvPr/>
        </p:nvSpPr>
        <p:spPr>
          <a:xfrm>
            <a:off x="5902963" y="2234817"/>
            <a:ext cx="237744" cy="138988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grpSp>
        <p:nvGrpSpPr>
          <p:cNvPr id="7" name="object 7">
            <a:extLst>
              <a:ext uri="{FF2B5EF4-FFF2-40B4-BE49-F238E27FC236}">
                <a16:creationId xmlns:a16="http://schemas.microsoft.com/office/drawing/2014/main" id="{FB0A5B2D-A377-147D-C590-E0EDCBD1880A}"/>
              </a:ext>
            </a:extLst>
          </p:cNvPr>
          <p:cNvGrpSpPr/>
          <p:nvPr/>
        </p:nvGrpSpPr>
        <p:grpSpPr>
          <a:xfrm>
            <a:off x="5622546" y="1958974"/>
            <a:ext cx="1851660" cy="1607820"/>
            <a:chOff x="4782311" y="1478280"/>
            <a:chExt cx="1851660" cy="1607820"/>
          </a:xfrm>
        </p:grpSpPr>
        <p:sp>
          <p:nvSpPr>
            <p:cNvPr id="49" name="object 8">
              <a:extLst>
                <a:ext uri="{FF2B5EF4-FFF2-40B4-BE49-F238E27FC236}">
                  <a16:creationId xmlns:a16="http://schemas.microsoft.com/office/drawing/2014/main" id="{8BE2D211-8890-F3FA-41E0-0B2699B2AF38}"/>
                </a:ext>
              </a:extLst>
            </p:cNvPr>
            <p:cNvSpPr/>
            <p:nvPr/>
          </p:nvSpPr>
          <p:spPr>
            <a:xfrm>
              <a:off x="5084063" y="1766316"/>
              <a:ext cx="158496" cy="131978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50" name="object 9">
              <a:extLst>
                <a:ext uri="{FF2B5EF4-FFF2-40B4-BE49-F238E27FC236}">
                  <a16:creationId xmlns:a16="http://schemas.microsoft.com/office/drawing/2014/main" id="{C1B124E0-5842-7335-8AF6-8153D554342D}"/>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51" name="object 10">
              <a:extLst>
                <a:ext uri="{FF2B5EF4-FFF2-40B4-BE49-F238E27FC236}">
                  <a16:creationId xmlns:a16="http://schemas.microsoft.com/office/drawing/2014/main" id="{AB508D6C-E435-D21D-9547-5C6DECF7F935}"/>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52" name="object 11">
              <a:extLst>
                <a:ext uri="{FF2B5EF4-FFF2-40B4-BE49-F238E27FC236}">
                  <a16:creationId xmlns:a16="http://schemas.microsoft.com/office/drawing/2014/main" id="{EEA2220A-E615-3AE6-84B3-42BD21D8577D}"/>
                </a:ext>
              </a:extLst>
            </p:cNvPr>
            <p:cNvSpPr/>
            <p:nvPr/>
          </p:nvSpPr>
          <p:spPr>
            <a:xfrm>
              <a:off x="4803647" y="1499616"/>
              <a:ext cx="1772411"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grpSp>
      <p:sp>
        <p:nvSpPr>
          <p:cNvPr id="8" name="object 12">
            <a:extLst>
              <a:ext uri="{FF2B5EF4-FFF2-40B4-BE49-F238E27FC236}">
                <a16:creationId xmlns:a16="http://schemas.microsoft.com/office/drawing/2014/main" id="{22BB6C27-8C77-8DFA-B360-8E829EA53D32}"/>
              </a:ext>
            </a:extLst>
          </p:cNvPr>
          <p:cNvSpPr txBox="1"/>
          <p:nvPr/>
        </p:nvSpPr>
        <p:spPr>
          <a:xfrm>
            <a:off x="5856100" y="2246755"/>
            <a:ext cx="1327150" cy="446917"/>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nSpc>
                <a:spcPts val="1640"/>
              </a:lnSpc>
              <a:spcBef>
                <a:spcPts val="285"/>
              </a:spcBef>
            </a:pPr>
            <a:r>
              <a:rPr sz="1400" spc="-5" dirty="0">
                <a:solidFill>
                  <a:srgbClr val="FFFFFF"/>
                </a:solidFill>
                <a:latin typeface="Abadi" panose="020B0604020104020204" pitchFamily="34" charset="0"/>
                <a:cs typeface="Carlito"/>
              </a:rPr>
              <a:t>Request </a:t>
            </a:r>
            <a:r>
              <a:rPr sz="1400" spc="-10" dirty="0">
                <a:solidFill>
                  <a:srgbClr val="FFFFFF"/>
                </a:solidFill>
                <a:latin typeface="Abadi" panose="020B0604020104020204" pitchFamily="34" charset="0"/>
                <a:cs typeface="Carlito"/>
              </a:rPr>
              <a:t>(Space</a:t>
            </a:r>
            <a:r>
              <a:rPr sz="1400" spc="-240" dirty="0">
                <a:solidFill>
                  <a:srgbClr val="FFFFFF"/>
                </a:solidFill>
                <a:latin typeface="Abadi" panose="020B0604020104020204" pitchFamily="34" charset="0"/>
                <a:cs typeface="Carlito"/>
              </a:rPr>
              <a:t> </a:t>
            </a:r>
            <a:r>
              <a:rPr sz="1400" dirty="0">
                <a:solidFill>
                  <a:srgbClr val="FFFFFF"/>
                </a:solidFill>
                <a:latin typeface="Abadi" panose="020B0604020104020204" pitchFamily="34" charset="0"/>
                <a:cs typeface="Carlito"/>
              </a:rPr>
              <a:t>X  APIs)</a:t>
            </a:r>
            <a:endParaRPr sz="1400" dirty="0">
              <a:latin typeface="Abadi" panose="020B0604020104020204" pitchFamily="34" charset="0"/>
              <a:cs typeface="Carlito"/>
            </a:endParaRPr>
          </a:p>
        </p:txBody>
      </p:sp>
      <p:grpSp>
        <p:nvGrpSpPr>
          <p:cNvPr id="9" name="object 13">
            <a:extLst>
              <a:ext uri="{FF2B5EF4-FFF2-40B4-BE49-F238E27FC236}">
                <a16:creationId xmlns:a16="http://schemas.microsoft.com/office/drawing/2014/main" id="{4C16C328-F1E9-8E16-7E69-B5A7787C08B4}"/>
              </a:ext>
            </a:extLst>
          </p:cNvPr>
          <p:cNvGrpSpPr/>
          <p:nvPr/>
        </p:nvGrpSpPr>
        <p:grpSpPr>
          <a:xfrm>
            <a:off x="5622546" y="3287901"/>
            <a:ext cx="1851660" cy="1665732"/>
            <a:chOff x="4782311" y="2807207"/>
            <a:chExt cx="1851660" cy="1665732"/>
          </a:xfrm>
        </p:grpSpPr>
        <p:sp>
          <p:nvSpPr>
            <p:cNvPr id="44" name="object 14">
              <a:extLst>
                <a:ext uri="{FF2B5EF4-FFF2-40B4-BE49-F238E27FC236}">
                  <a16:creationId xmlns:a16="http://schemas.microsoft.com/office/drawing/2014/main" id="{178E675C-B196-B9DD-665B-3F070D1A7FE6}"/>
                </a:ext>
              </a:extLst>
            </p:cNvPr>
            <p:cNvSpPr/>
            <p:nvPr/>
          </p:nvSpPr>
          <p:spPr>
            <a:xfrm>
              <a:off x="5062727" y="3073907"/>
              <a:ext cx="237744" cy="1399032"/>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45" name="object 15">
              <a:extLst>
                <a:ext uri="{FF2B5EF4-FFF2-40B4-BE49-F238E27FC236}">
                  <a16:creationId xmlns:a16="http://schemas.microsoft.com/office/drawing/2014/main" id="{8CC88D1E-2131-9E07-4266-10960D99AED2}"/>
                </a:ext>
              </a:extLst>
            </p:cNvPr>
            <p:cNvSpPr/>
            <p:nvPr/>
          </p:nvSpPr>
          <p:spPr>
            <a:xfrm>
              <a:off x="5084063" y="3095243"/>
              <a:ext cx="158496" cy="131978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46" name="object 16">
              <a:extLst>
                <a:ext uri="{FF2B5EF4-FFF2-40B4-BE49-F238E27FC236}">
                  <a16:creationId xmlns:a16="http://schemas.microsoft.com/office/drawing/2014/main" id="{4B2D3989-0D8B-224F-2062-E8943FF6F2C6}"/>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47" name="object 17">
              <a:extLst>
                <a:ext uri="{FF2B5EF4-FFF2-40B4-BE49-F238E27FC236}">
                  <a16:creationId xmlns:a16="http://schemas.microsoft.com/office/drawing/2014/main" id="{182FE410-021F-35E0-056B-3B0CAC7F5518}"/>
                </a:ext>
              </a:extLst>
            </p:cNvPr>
            <p:cNvSpPr/>
            <p:nvPr/>
          </p:nvSpPr>
          <p:spPr>
            <a:xfrm>
              <a:off x="4888991" y="2839211"/>
              <a:ext cx="1677923" cy="1115568"/>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48" name="object 18">
              <a:extLst>
                <a:ext uri="{FF2B5EF4-FFF2-40B4-BE49-F238E27FC236}">
                  <a16:creationId xmlns:a16="http://schemas.microsoft.com/office/drawing/2014/main" id="{F7FB7374-E950-BABD-3A8B-4C2B7E8AB744}"/>
                </a:ext>
              </a:extLst>
            </p:cNvPr>
            <p:cNvSpPr/>
            <p:nvPr/>
          </p:nvSpPr>
          <p:spPr>
            <a:xfrm>
              <a:off x="4803647" y="2828543"/>
              <a:ext cx="1772411"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grpSp>
      <p:sp>
        <p:nvSpPr>
          <p:cNvPr id="10" name="object 19">
            <a:extLst>
              <a:ext uri="{FF2B5EF4-FFF2-40B4-BE49-F238E27FC236}">
                <a16:creationId xmlns:a16="http://schemas.microsoft.com/office/drawing/2014/main" id="{2D0E49BC-2D83-9838-28EB-68755677BC18}"/>
              </a:ext>
            </a:extLst>
          </p:cNvPr>
          <p:cNvSpPr txBox="1"/>
          <p:nvPr/>
        </p:nvSpPr>
        <p:spPr>
          <a:xfrm>
            <a:off x="5856100" y="3367277"/>
            <a:ext cx="1332865" cy="824841"/>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2000"/>
              </a:lnSpc>
              <a:spcBef>
                <a:spcPts val="250"/>
              </a:spcBef>
            </a:pPr>
            <a:r>
              <a:rPr sz="1400" dirty="0">
                <a:solidFill>
                  <a:srgbClr val="FFFFFF"/>
                </a:solidFill>
                <a:latin typeface="Abadi" panose="020B0604020104020204" pitchFamily="34" charset="0"/>
                <a:cs typeface="Carlito"/>
              </a:rPr>
              <a:t>.JSON </a:t>
            </a:r>
            <a:r>
              <a:rPr sz="1400" spc="-5" dirty="0">
                <a:solidFill>
                  <a:srgbClr val="FFFFFF"/>
                </a:solidFill>
                <a:latin typeface="Abadi" panose="020B0604020104020204" pitchFamily="34" charset="0"/>
                <a:cs typeface="Carlito"/>
              </a:rPr>
              <a:t>file </a:t>
            </a:r>
            <a:r>
              <a:rPr sz="1400" dirty="0">
                <a:solidFill>
                  <a:srgbClr val="FFFFFF"/>
                </a:solidFill>
                <a:latin typeface="Abadi" panose="020B0604020104020204" pitchFamily="34" charset="0"/>
                <a:cs typeface="Carlito"/>
              </a:rPr>
              <a:t>+  </a:t>
            </a:r>
            <a:r>
              <a:rPr sz="1400" spc="-10" dirty="0">
                <a:solidFill>
                  <a:srgbClr val="FFFFFF"/>
                </a:solidFill>
                <a:latin typeface="Abadi" panose="020B0604020104020204" pitchFamily="34" charset="0"/>
                <a:cs typeface="Carlito"/>
              </a:rPr>
              <a:t>Lists(Launch</a:t>
            </a:r>
            <a:r>
              <a:rPr sz="1400" spc="-125" dirty="0">
                <a:solidFill>
                  <a:srgbClr val="FFFFFF"/>
                </a:solidFill>
                <a:latin typeface="Abadi" panose="020B0604020104020204" pitchFamily="34" charset="0"/>
                <a:cs typeface="Carlito"/>
              </a:rPr>
              <a:t> </a:t>
            </a:r>
            <a:r>
              <a:rPr sz="1400" spc="-10" dirty="0">
                <a:solidFill>
                  <a:srgbClr val="FFFFFF"/>
                </a:solidFill>
                <a:latin typeface="Abadi" panose="020B0604020104020204" pitchFamily="34" charset="0"/>
                <a:cs typeface="Carlito"/>
              </a:rPr>
              <a:t>Site,  </a:t>
            </a:r>
            <a:r>
              <a:rPr sz="1400" spc="-5" dirty="0">
                <a:solidFill>
                  <a:srgbClr val="FFFFFF"/>
                </a:solidFill>
                <a:latin typeface="Abadi" panose="020B0604020104020204" pitchFamily="34" charset="0"/>
                <a:cs typeface="Carlito"/>
              </a:rPr>
              <a:t>Booster </a:t>
            </a:r>
            <a:r>
              <a:rPr sz="1400" spc="-25" dirty="0">
                <a:solidFill>
                  <a:srgbClr val="FFFFFF"/>
                </a:solidFill>
                <a:latin typeface="Abadi" panose="020B0604020104020204" pitchFamily="34" charset="0"/>
                <a:cs typeface="Carlito"/>
              </a:rPr>
              <a:t>Version,  </a:t>
            </a:r>
            <a:r>
              <a:rPr sz="1400" spc="-20" dirty="0">
                <a:solidFill>
                  <a:srgbClr val="FFFFFF"/>
                </a:solidFill>
                <a:latin typeface="Abadi" panose="020B0604020104020204" pitchFamily="34" charset="0"/>
                <a:cs typeface="Carlito"/>
              </a:rPr>
              <a:t>Payload</a:t>
            </a:r>
            <a:r>
              <a:rPr sz="1400" spc="-75" dirty="0">
                <a:solidFill>
                  <a:srgbClr val="FFFFFF"/>
                </a:solidFill>
                <a:latin typeface="Abadi" panose="020B0604020104020204" pitchFamily="34" charset="0"/>
                <a:cs typeface="Carlito"/>
              </a:rPr>
              <a:t> </a:t>
            </a:r>
            <a:r>
              <a:rPr sz="1400" spc="-15" dirty="0">
                <a:solidFill>
                  <a:srgbClr val="FFFFFF"/>
                </a:solidFill>
                <a:latin typeface="Abadi" panose="020B0604020104020204" pitchFamily="34" charset="0"/>
                <a:cs typeface="Carlito"/>
              </a:rPr>
              <a:t>Data)</a:t>
            </a:r>
            <a:endParaRPr sz="1400" dirty="0">
              <a:latin typeface="Abadi" panose="020B0604020104020204" pitchFamily="34" charset="0"/>
              <a:cs typeface="Carlito"/>
            </a:endParaRPr>
          </a:p>
        </p:txBody>
      </p:sp>
      <p:grpSp>
        <p:nvGrpSpPr>
          <p:cNvPr id="11" name="object 20">
            <a:extLst>
              <a:ext uri="{FF2B5EF4-FFF2-40B4-BE49-F238E27FC236}">
                <a16:creationId xmlns:a16="http://schemas.microsoft.com/office/drawing/2014/main" id="{44D3A513-EAE9-760D-ED5E-C06265E17BE9}"/>
              </a:ext>
            </a:extLst>
          </p:cNvPr>
          <p:cNvGrpSpPr/>
          <p:nvPr/>
        </p:nvGrpSpPr>
        <p:grpSpPr>
          <a:xfrm>
            <a:off x="5622546" y="4618353"/>
            <a:ext cx="2790443" cy="1141476"/>
            <a:chOff x="4782311" y="4137659"/>
            <a:chExt cx="2790443" cy="1141476"/>
          </a:xfrm>
        </p:grpSpPr>
        <p:sp>
          <p:nvSpPr>
            <p:cNvPr id="39" name="object 21">
              <a:extLst>
                <a:ext uri="{FF2B5EF4-FFF2-40B4-BE49-F238E27FC236}">
                  <a16:creationId xmlns:a16="http://schemas.microsoft.com/office/drawing/2014/main" id="{4CCEE462-E9C6-C513-4D41-064D56EBC9C1}"/>
                </a:ext>
              </a:extLst>
            </p:cNvPr>
            <p:cNvSpPr/>
            <p:nvPr/>
          </p:nvSpPr>
          <p:spPr>
            <a:xfrm>
              <a:off x="5146547" y="4319015"/>
              <a:ext cx="2426207" cy="239268"/>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40" name="object 22">
              <a:extLst>
                <a:ext uri="{FF2B5EF4-FFF2-40B4-BE49-F238E27FC236}">
                  <a16:creationId xmlns:a16="http://schemas.microsoft.com/office/drawing/2014/main" id="{47D66D7E-8496-2700-C850-B45261ADD025}"/>
                </a:ext>
              </a:extLst>
            </p:cNvPr>
            <p:cNvSpPr/>
            <p:nvPr/>
          </p:nvSpPr>
          <p:spPr>
            <a:xfrm>
              <a:off x="5167883" y="4340351"/>
              <a:ext cx="2346960" cy="160019"/>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41" name="object 23">
              <a:extLst>
                <a:ext uri="{FF2B5EF4-FFF2-40B4-BE49-F238E27FC236}">
                  <a16:creationId xmlns:a16="http://schemas.microsoft.com/office/drawing/2014/main" id="{35C14651-F9D2-4A13-6DEB-EA007917D62C}"/>
                </a:ext>
              </a:extLst>
            </p:cNvPr>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42" name="object 24">
              <a:extLst>
                <a:ext uri="{FF2B5EF4-FFF2-40B4-BE49-F238E27FC236}">
                  <a16:creationId xmlns:a16="http://schemas.microsoft.com/office/drawing/2014/main" id="{264C06F9-A910-7722-1167-AE44B4AA2DA4}"/>
                </a:ext>
              </a:extLst>
            </p:cNvPr>
            <p:cNvSpPr/>
            <p:nvPr/>
          </p:nvSpPr>
          <p:spPr>
            <a:xfrm>
              <a:off x="4850891" y="4273295"/>
              <a:ext cx="1755648" cy="90525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43" name="object 25">
              <a:extLst>
                <a:ext uri="{FF2B5EF4-FFF2-40B4-BE49-F238E27FC236}">
                  <a16:creationId xmlns:a16="http://schemas.microsoft.com/office/drawing/2014/main" id="{628305EB-FE57-48D8-3A34-DC867E72888B}"/>
                </a:ext>
              </a:extLst>
            </p:cNvPr>
            <p:cNvSpPr/>
            <p:nvPr/>
          </p:nvSpPr>
          <p:spPr>
            <a:xfrm>
              <a:off x="4803647" y="4158995"/>
              <a:ext cx="1772411" cy="10622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grpSp>
      <p:sp>
        <p:nvSpPr>
          <p:cNvPr id="12" name="object 26">
            <a:extLst>
              <a:ext uri="{FF2B5EF4-FFF2-40B4-BE49-F238E27FC236}">
                <a16:creationId xmlns:a16="http://schemas.microsoft.com/office/drawing/2014/main" id="{D1C9A4AA-4127-4E40-0F88-57B1E49A88E3}"/>
              </a:ext>
            </a:extLst>
          </p:cNvPr>
          <p:cNvSpPr txBox="1"/>
          <p:nvPr/>
        </p:nvSpPr>
        <p:spPr>
          <a:xfrm>
            <a:off x="5818000" y="4801614"/>
            <a:ext cx="1403985" cy="617605"/>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90000"/>
              </a:lnSpc>
              <a:spcBef>
                <a:spcPts val="280"/>
              </a:spcBef>
            </a:pPr>
            <a:r>
              <a:rPr sz="1400" spc="-10" dirty="0">
                <a:solidFill>
                  <a:srgbClr val="FFFFFF"/>
                </a:solidFill>
                <a:latin typeface="Abadi" panose="020B0604020104020204" pitchFamily="34" charset="0"/>
                <a:cs typeface="Carlito"/>
              </a:rPr>
              <a:t>Json_normalize</a:t>
            </a:r>
            <a:r>
              <a:rPr sz="1400" spc="-170" dirty="0">
                <a:solidFill>
                  <a:srgbClr val="FFFFFF"/>
                </a:solidFill>
                <a:latin typeface="Abadi" panose="020B0604020104020204" pitchFamily="34" charset="0"/>
                <a:cs typeface="Carlito"/>
              </a:rPr>
              <a:t> </a:t>
            </a:r>
            <a:r>
              <a:rPr sz="1400" spc="-25" dirty="0">
                <a:solidFill>
                  <a:srgbClr val="FFFFFF"/>
                </a:solidFill>
                <a:latin typeface="Abadi" panose="020B0604020104020204" pitchFamily="34" charset="0"/>
                <a:cs typeface="Carlito"/>
              </a:rPr>
              <a:t>to  </a:t>
            </a:r>
            <a:r>
              <a:rPr sz="1400" spc="-20" dirty="0">
                <a:solidFill>
                  <a:srgbClr val="FFFFFF"/>
                </a:solidFill>
                <a:latin typeface="Abadi" panose="020B0604020104020204" pitchFamily="34" charset="0"/>
                <a:cs typeface="Carlito"/>
              </a:rPr>
              <a:t>DataFrame data  from</a:t>
            </a:r>
            <a:r>
              <a:rPr sz="1400" spc="-45" dirty="0">
                <a:solidFill>
                  <a:srgbClr val="FFFFFF"/>
                </a:solidFill>
                <a:latin typeface="Abadi" panose="020B0604020104020204" pitchFamily="34" charset="0"/>
                <a:cs typeface="Carlito"/>
              </a:rPr>
              <a:t> </a:t>
            </a:r>
            <a:r>
              <a:rPr sz="1400" dirty="0">
                <a:solidFill>
                  <a:srgbClr val="FFFFFF"/>
                </a:solidFill>
                <a:latin typeface="Abadi" panose="020B0604020104020204" pitchFamily="34" charset="0"/>
                <a:cs typeface="Carlito"/>
              </a:rPr>
              <a:t>JSON</a:t>
            </a:r>
            <a:endParaRPr sz="1400" dirty="0">
              <a:latin typeface="Abadi" panose="020B0604020104020204" pitchFamily="34" charset="0"/>
              <a:cs typeface="Carlito"/>
            </a:endParaRPr>
          </a:p>
        </p:txBody>
      </p:sp>
      <p:grpSp>
        <p:nvGrpSpPr>
          <p:cNvPr id="13" name="object 27">
            <a:extLst>
              <a:ext uri="{FF2B5EF4-FFF2-40B4-BE49-F238E27FC236}">
                <a16:creationId xmlns:a16="http://schemas.microsoft.com/office/drawing/2014/main" id="{9B1005CA-58CF-033D-F798-205B64FC4556}"/>
              </a:ext>
            </a:extLst>
          </p:cNvPr>
          <p:cNvGrpSpPr/>
          <p:nvPr/>
        </p:nvGrpSpPr>
        <p:grpSpPr>
          <a:xfrm>
            <a:off x="7980175" y="3554601"/>
            <a:ext cx="1859280" cy="2205228"/>
            <a:chOff x="7139940" y="3073907"/>
            <a:chExt cx="1859280" cy="2205228"/>
          </a:xfrm>
        </p:grpSpPr>
        <p:sp>
          <p:nvSpPr>
            <p:cNvPr id="34" name="object 28">
              <a:extLst>
                <a:ext uri="{FF2B5EF4-FFF2-40B4-BE49-F238E27FC236}">
                  <a16:creationId xmlns:a16="http://schemas.microsoft.com/office/drawing/2014/main" id="{461C9820-0113-F42D-AE59-0DD6A7BA5B9D}"/>
                </a:ext>
              </a:extLst>
            </p:cNvPr>
            <p:cNvSpPr/>
            <p:nvPr/>
          </p:nvSpPr>
          <p:spPr>
            <a:xfrm>
              <a:off x="7418832" y="3073907"/>
              <a:ext cx="239268" cy="1399032"/>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35" name="object 29">
              <a:extLst>
                <a:ext uri="{FF2B5EF4-FFF2-40B4-BE49-F238E27FC236}">
                  <a16:creationId xmlns:a16="http://schemas.microsoft.com/office/drawing/2014/main" id="{05D012B9-4098-995A-FCC8-06D69AE9BE48}"/>
                </a:ext>
              </a:extLst>
            </p:cNvPr>
            <p:cNvSpPr/>
            <p:nvPr/>
          </p:nvSpPr>
          <p:spPr>
            <a:xfrm>
              <a:off x="7440168" y="3095243"/>
              <a:ext cx="160020" cy="1319784"/>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36" name="object 30">
              <a:extLst>
                <a:ext uri="{FF2B5EF4-FFF2-40B4-BE49-F238E27FC236}">
                  <a16:creationId xmlns:a16="http://schemas.microsoft.com/office/drawing/2014/main" id="{93F129B2-8DD2-104E-3352-D6FA6F7D92BA}"/>
                </a:ext>
              </a:extLst>
            </p:cNvPr>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37" name="object 31">
              <a:extLst>
                <a:ext uri="{FF2B5EF4-FFF2-40B4-BE49-F238E27FC236}">
                  <a16:creationId xmlns:a16="http://schemas.microsoft.com/office/drawing/2014/main" id="{E091E55B-9E4E-0632-5298-856BFDD8370E}"/>
                </a:ext>
              </a:extLst>
            </p:cNvPr>
            <p:cNvSpPr/>
            <p:nvPr/>
          </p:nvSpPr>
          <p:spPr>
            <a:xfrm>
              <a:off x="7173468" y="4378451"/>
              <a:ext cx="1825752" cy="694944"/>
            </a:xfrm>
            <a:prstGeom prst="rect">
              <a:avLst/>
            </a:prstGeom>
            <a:blipFill>
              <a:blip r:embed="rId1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38" name="object 32">
              <a:extLst>
                <a:ext uri="{FF2B5EF4-FFF2-40B4-BE49-F238E27FC236}">
                  <a16:creationId xmlns:a16="http://schemas.microsoft.com/office/drawing/2014/main" id="{7AEFEA5E-E211-2CD4-BB4E-C731E8749D37}"/>
                </a:ext>
              </a:extLst>
            </p:cNvPr>
            <p:cNvSpPr/>
            <p:nvPr/>
          </p:nvSpPr>
          <p:spPr>
            <a:xfrm>
              <a:off x="7161276" y="4158995"/>
              <a:ext cx="1772412" cy="10622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grpSp>
      <p:sp>
        <p:nvSpPr>
          <p:cNvPr id="14" name="object 33">
            <a:extLst>
              <a:ext uri="{FF2B5EF4-FFF2-40B4-BE49-F238E27FC236}">
                <a16:creationId xmlns:a16="http://schemas.microsoft.com/office/drawing/2014/main" id="{38C9C410-B21D-7B7F-065D-3475727E1BFB}"/>
              </a:ext>
            </a:extLst>
          </p:cNvPr>
          <p:cNvSpPr txBox="1"/>
          <p:nvPr/>
        </p:nvSpPr>
        <p:spPr>
          <a:xfrm>
            <a:off x="8140956" y="4906136"/>
            <a:ext cx="1483995" cy="446917"/>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5945" marR="5080" indent="-563880">
              <a:lnSpc>
                <a:spcPts val="1640"/>
              </a:lnSpc>
              <a:spcBef>
                <a:spcPts val="285"/>
              </a:spcBef>
            </a:pPr>
            <a:r>
              <a:rPr sz="1400" dirty="0">
                <a:solidFill>
                  <a:srgbClr val="FFFFFF"/>
                </a:solidFill>
                <a:latin typeface="Abadi" panose="020B0604020104020204" pitchFamily="34" charset="0"/>
                <a:cs typeface="Carlito"/>
              </a:rPr>
              <a:t>Dictionary</a:t>
            </a:r>
            <a:r>
              <a:rPr sz="1400" spc="-95" dirty="0">
                <a:solidFill>
                  <a:srgbClr val="FFFFFF"/>
                </a:solidFill>
                <a:latin typeface="Abadi" panose="020B0604020104020204" pitchFamily="34" charset="0"/>
                <a:cs typeface="Carlito"/>
              </a:rPr>
              <a:t> </a:t>
            </a:r>
            <a:r>
              <a:rPr sz="1400" spc="-25" dirty="0">
                <a:solidFill>
                  <a:srgbClr val="FFFFFF"/>
                </a:solidFill>
                <a:latin typeface="Abadi" panose="020B0604020104020204" pitchFamily="34" charset="0"/>
                <a:cs typeface="Carlito"/>
              </a:rPr>
              <a:t>relevant  </a:t>
            </a:r>
            <a:r>
              <a:rPr sz="1400" spc="-20" dirty="0">
                <a:solidFill>
                  <a:srgbClr val="FFFFFF"/>
                </a:solidFill>
                <a:latin typeface="Abadi" panose="020B0604020104020204" pitchFamily="34" charset="0"/>
                <a:cs typeface="Carlito"/>
              </a:rPr>
              <a:t>data</a:t>
            </a:r>
            <a:endParaRPr sz="1400" dirty="0">
              <a:latin typeface="Abadi" panose="020B0604020104020204" pitchFamily="34" charset="0"/>
              <a:cs typeface="Carlito"/>
            </a:endParaRPr>
          </a:p>
        </p:txBody>
      </p:sp>
      <p:grpSp>
        <p:nvGrpSpPr>
          <p:cNvPr id="15" name="object 34">
            <a:extLst>
              <a:ext uri="{FF2B5EF4-FFF2-40B4-BE49-F238E27FC236}">
                <a16:creationId xmlns:a16="http://schemas.microsoft.com/office/drawing/2014/main" id="{A20A8CA3-8148-336B-F61E-C67AB91B42F6}"/>
              </a:ext>
            </a:extLst>
          </p:cNvPr>
          <p:cNvGrpSpPr/>
          <p:nvPr/>
        </p:nvGrpSpPr>
        <p:grpSpPr>
          <a:xfrm>
            <a:off x="7980175" y="2225673"/>
            <a:ext cx="1868423" cy="2205228"/>
            <a:chOff x="7139940" y="1744979"/>
            <a:chExt cx="1868423" cy="2205228"/>
          </a:xfrm>
        </p:grpSpPr>
        <p:sp>
          <p:nvSpPr>
            <p:cNvPr id="29" name="object 35">
              <a:extLst>
                <a:ext uri="{FF2B5EF4-FFF2-40B4-BE49-F238E27FC236}">
                  <a16:creationId xmlns:a16="http://schemas.microsoft.com/office/drawing/2014/main" id="{947438DB-5172-E6F1-41D7-CF084067EA2B}"/>
                </a:ext>
              </a:extLst>
            </p:cNvPr>
            <p:cNvSpPr/>
            <p:nvPr/>
          </p:nvSpPr>
          <p:spPr>
            <a:xfrm>
              <a:off x="7418832" y="1744979"/>
              <a:ext cx="239268" cy="1399032"/>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30" name="object 36">
              <a:extLst>
                <a:ext uri="{FF2B5EF4-FFF2-40B4-BE49-F238E27FC236}">
                  <a16:creationId xmlns:a16="http://schemas.microsoft.com/office/drawing/2014/main" id="{D7ED1B9F-9B08-C2C9-7592-B2C359110212}"/>
                </a:ext>
              </a:extLst>
            </p:cNvPr>
            <p:cNvSpPr/>
            <p:nvPr/>
          </p:nvSpPr>
          <p:spPr>
            <a:xfrm>
              <a:off x="7440168" y="1766315"/>
              <a:ext cx="160020" cy="1319784"/>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31" name="object 37">
              <a:extLst>
                <a:ext uri="{FF2B5EF4-FFF2-40B4-BE49-F238E27FC236}">
                  <a16:creationId xmlns:a16="http://schemas.microsoft.com/office/drawing/2014/main" id="{2085C134-DE9F-0747-2DAB-9D13D6074281}"/>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32" name="object 38">
              <a:extLst>
                <a:ext uri="{FF2B5EF4-FFF2-40B4-BE49-F238E27FC236}">
                  <a16:creationId xmlns:a16="http://schemas.microsoft.com/office/drawing/2014/main" id="{7A7E48E8-0A44-FA2E-5AF6-B5C1C585D1AB}"/>
                </a:ext>
              </a:extLst>
            </p:cNvPr>
            <p:cNvSpPr/>
            <p:nvPr/>
          </p:nvSpPr>
          <p:spPr>
            <a:xfrm>
              <a:off x="7164324" y="3047999"/>
              <a:ext cx="1844039" cy="696468"/>
            </a:xfrm>
            <a:prstGeom prst="rect">
              <a:avLst/>
            </a:prstGeom>
            <a:blipFill>
              <a:blip r:embed="rId1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33" name="object 39">
              <a:extLst>
                <a:ext uri="{FF2B5EF4-FFF2-40B4-BE49-F238E27FC236}">
                  <a16:creationId xmlns:a16="http://schemas.microsoft.com/office/drawing/2014/main" id="{B70B8D4A-BBB0-F734-83FC-5D0E3FD515A5}"/>
                </a:ext>
              </a:extLst>
            </p:cNvPr>
            <p:cNvSpPr/>
            <p:nvPr/>
          </p:nvSpPr>
          <p:spPr>
            <a:xfrm>
              <a:off x="7161276" y="2828543"/>
              <a:ext cx="1772412"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grpSp>
      <p:sp>
        <p:nvSpPr>
          <p:cNvPr id="16" name="object 40">
            <a:extLst>
              <a:ext uri="{FF2B5EF4-FFF2-40B4-BE49-F238E27FC236}">
                <a16:creationId xmlns:a16="http://schemas.microsoft.com/office/drawing/2014/main" id="{2E71628E-7F38-BEE8-B12B-079418AE5922}"/>
              </a:ext>
            </a:extLst>
          </p:cNvPr>
          <p:cNvSpPr txBox="1"/>
          <p:nvPr/>
        </p:nvSpPr>
        <p:spPr>
          <a:xfrm>
            <a:off x="8131813" y="3576699"/>
            <a:ext cx="1492885" cy="446917"/>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2740" marR="5080" indent="-320040">
              <a:lnSpc>
                <a:spcPts val="1640"/>
              </a:lnSpc>
              <a:spcBef>
                <a:spcPts val="285"/>
              </a:spcBef>
            </a:pPr>
            <a:r>
              <a:rPr sz="1400" spc="-5" dirty="0">
                <a:solidFill>
                  <a:srgbClr val="FFFFFF"/>
                </a:solidFill>
                <a:latin typeface="Abadi" panose="020B0604020104020204" pitchFamily="34" charset="0"/>
                <a:cs typeface="Carlito"/>
              </a:rPr>
              <a:t>Cast </a:t>
            </a:r>
            <a:r>
              <a:rPr sz="1400" dirty="0">
                <a:solidFill>
                  <a:srgbClr val="FFFFFF"/>
                </a:solidFill>
                <a:latin typeface="Abadi" panose="020B0604020104020204" pitchFamily="34" charset="0"/>
                <a:cs typeface="Carlito"/>
              </a:rPr>
              <a:t>dictionary</a:t>
            </a:r>
            <a:r>
              <a:rPr sz="1400" spc="-250" dirty="0">
                <a:solidFill>
                  <a:srgbClr val="FFFFFF"/>
                </a:solidFill>
                <a:latin typeface="Abadi" panose="020B0604020104020204" pitchFamily="34" charset="0"/>
                <a:cs typeface="Carlito"/>
              </a:rPr>
              <a:t> </a:t>
            </a:r>
            <a:r>
              <a:rPr sz="1400" spc="-15" dirty="0">
                <a:solidFill>
                  <a:srgbClr val="FFFFFF"/>
                </a:solidFill>
                <a:latin typeface="Abadi" panose="020B0604020104020204" pitchFamily="34" charset="0"/>
                <a:cs typeface="Carlito"/>
              </a:rPr>
              <a:t>to </a:t>
            </a:r>
            <a:r>
              <a:rPr sz="1400" dirty="0">
                <a:solidFill>
                  <a:srgbClr val="FFFFFF"/>
                </a:solidFill>
                <a:latin typeface="Abadi" panose="020B0604020104020204" pitchFamily="34" charset="0"/>
                <a:cs typeface="Carlito"/>
              </a:rPr>
              <a:t>a  </a:t>
            </a:r>
            <a:r>
              <a:rPr sz="1400" spc="-20" dirty="0">
                <a:solidFill>
                  <a:srgbClr val="FFFFFF"/>
                </a:solidFill>
                <a:latin typeface="Abadi" panose="020B0604020104020204" pitchFamily="34" charset="0"/>
                <a:cs typeface="Carlito"/>
              </a:rPr>
              <a:t>DataFrame</a:t>
            </a:r>
            <a:endParaRPr sz="1400" dirty="0">
              <a:latin typeface="Abadi" panose="020B0604020104020204" pitchFamily="34" charset="0"/>
              <a:cs typeface="Carlito"/>
            </a:endParaRPr>
          </a:p>
        </p:txBody>
      </p:sp>
      <p:grpSp>
        <p:nvGrpSpPr>
          <p:cNvPr id="17" name="object 41">
            <a:extLst>
              <a:ext uri="{FF2B5EF4-FFF2-40B4-BE49-F238E27FC236}">
                <a16:creationId xmlns:a16="http://schemas.microsoft.com/office/drawing/2014/main" id="{983E9460-02D2-A8FE-F03C-EF8F4C85175E}"/>
              </a:ext>
            </a:extLst>
          </p:cNvPr>
          <p:cNvGrpSpPr/>
          <p:nvPr/>
        </p:nvGrpSpPr>
        <p:grpSpPr>
          <a:xfrm>
            <a:off x="7980175" y="1958974"/>
            <a:ext cx="2790443" cy="1143000"/>
            <a:chOff x="7139940" y="1478280"/>
            <a:chExt cx="2790443" cy="1143000"/>
          </a:xfrm>
        </p:grpSpPr>
        <p:sp>
          <p:nvSpPr>
            <p:cNvPr id="24" name="object 42">
              <a:extLst>
                <a:ext uri="{FF2B5EF4-FFF2-40B4-BE49-F238E27FC236}">
                  <a16:creationId xmlns:a16="http://schemas.microsoft.com/office/drawing/2014/main" id="{4F00FC70-2F56-5CAC-EE99-4EA9D466C8DD}"/>
                </a:ext>
              </a:extLst>
            </p:cNvPr>
            <p:cNvSpPr/>
            <p:nvPr/>
          </p:nvSpPr>
          <p:spPr>
            <a:xfrm>
              <a:off x="7504176" y="1661160"/>
              <a:ext cx="2426207" cy="237744"/>
            </a:xfrm>
            <a:prstGeom prst="rect">
              <a:avLst/>
            </a:prstGeom>
            <a:blipFill>
              <a:blip r:embed="rId1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25" name="object 43">
              <a:extLst>
                <a:ext uri="{FF2B5EF4-FFF2-40B4-BE49-F238E27FC236}">
                  <a16:creationId xmlns:a16="http://schemas.microsoft.com/office/drawing/2014/main" id="{2E8D38F8-F251-484E-79C5-A1630C196235}"/>
                </a:ext>
              </a:extLst>
            </p:cNvPr>
            <p:cNvSpPr/>
            <p:nvPr/>
          </p:nvSpPr>
          <p:spPr>
            <a:xfrm>
              <a:off x="7525512" y="1682496"/>
              <a:ext cx="2346959" cy="158496"/>
            </a:xfrm>
            <a:prstGeom prst="rect">
              <a:avLst/>
            </a:prstGeom>
            <a:blipFill>
              <a:blip r:embed="rId2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26" name="object 44">
              <a:extLst>
                <a:ext uri="{FF2B5EF4-FFF2-40B4-BE49-F238E27FC236}">
                  <a16:creationId xmlns:a16="http://schemas.microsoft.com/office/drawing/2014/main" id="{7C26CF3C-CEF9-F22B-5B00-87FB780A97EA}"/>
                </a:ext>
              </a:extLst>
            </p:cNvPr>
            <p:cNvSpPr/>
            <p:nvPr/>
          </p:nvSpPr>
          <p:spPr>
            <a:xfrm>
              <a:off x="7139940" y="1478280"/>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27" name="object 45">
              <a:extLst>
                <a:ext uri="{FF2B5EF4-FFF2-40B4-BE49-F238E27FC236}">
                  <a16:creationId xmlns:a16="http://schemas.microsoft.com/office/drawing/2014/main" id="{1AE280E6-036E-A0A2-9A86-B43EF054A710}"/>
                </a:ext>
              </a:extLst>
            </p:cNvPr>
            <p:cNvSpPr/>
            <p:nvPr/>
          </p:nvSpPr>
          <p:spPr>
            <a:xfrm>
              <a:off x="7226808" y="1615440"/>
              <a:ext cx="1717548" cy="903731"/>
            </a:xfrm>
            <a:prstGeom prst="rect">
              <a:avLst/>
            </a:prstGeom>
            <a:blipFill>
              <a:blip r:embed="rId2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sp>
          <p:nvSpPr>
            <p:cNvPr id="28" name="object 46">
              <a:extLst>
                <a:ext uri="{FF2B5EF4-FFF2-40B4-BE49-F238E27FC236}">
                  <a16:creationId xmlns:a16="http://schemas.microsoft.com/office/drawing/2014/main" id="{0083BBDC-1EFA-C627-15E5-677B070D7D29}"/>
                </a:ext>
              </a:extLst>
            </p:cNvPr>
            <p:cNvSpPr/>
            <p:nvPr/>
          </p:nvSpPr>
          <p:spPr>
            <a:xfrm>
              <a:off x="7161276" y="1499616"/>
              <a:ext cx="1772412"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dirty="0">
                <a:latin typeface="Abadi" panose="020B0604020104020204" pitchFamily="34" charset="0"/>
              </a:endParaRPr>
            </a:p>
          </p:txBody>
        </p:sp>
      </p:grpSp>
      <p:sp>
        <p:nvSpPr>
          <p:cNvPr id="18" name="object 47">
            <a:extLst>
              <a:ext uri="{FF2B5EF4-FFF2-40B4-BE49-F238E27FC236}">
                <a16:creationId xmlns:a16="http://schemas.microsoft.com/office/drawing/2014/main" id="{0C9D91B3-763D-CE78-AEE7-E152EF466E09}"/>
              </a:ext>
            </a:extLst>
          </p:cNvPr>
          <p:cNvSpPr txBox="1">
            <a:spLocks noGrp="1"/>
          </p:cNvSpPr>
          <p:nvPr/>
        </p:nvSpPr>
        <p:spPr>
          <a:xfrm>
            <a:off x="8194296" y="2141599"/>
            <a:ext cx="1373505" cy="682238"/>
          </a:xfrm>
          <a:prstGeom prst="rect">
            <a:avLst/>
          </a:prstGeom>
        </p:spPr>
        <p:txBody>
          <a:bodyPr vert="horz" wrap="square" lIns="0" tIns="35560" rIns="0" bIns="0" rtlCol="0">
            <a:spAutoFit/>
          </a:bodyPr>
          <a:lstStyle>
            <a:lvl1pPr>
              <a:defRPr sz="4800" b="0" i="0">
                <a:solidFill>
                  <a:srgbClr val="404040"/>
                </a:solidFill>
                <a:latin typeface="Arial" panose="020B0604020202020204"/>
                <a:ea typeface="+mj-ea"/>
                <a:cs typeface="Arial" panose="020B0604020202020204"/>
              </a:defRPr>
            </a:lvl1pPr>
          </a:lstStyle>
          <a:p>
            <a:pPr marL="12700" marR="5080" algn="ctr">
              <a:lnSpc>
                <a:spcPts val="1650"/>
              </a:lnSpc>
              <a:spcBef>
                <a:spcPts val="280"/>
              </a:spcBef>
            </a:pPr>
            <a:r>
              <a:rPr sz="1400" spc="-5" dirty="0">
                <a:solidFill>
                  <a:srgbClr val="FFFFFF"/>
                </a:solidFill>
                <a:latin typeface="Abadi" panose="020B0604020104020204" pitchFamily="34" charset="0"/>
                <a:cs typeface="Carlito"/>
              </a:rPr>
              <a:t>Filter </a:t>
            </a:r>
            <a:r>
              <a:rPr sz="1400" spc="-10" dirty="0">
                <a:solidFill>
                  <a:srgbClr val="FFFFFF"/>
                </a:solidFill>
                <a:latin typeface="Abadi" panose="020B0604020104020204" pitchFamily="34" charset="0"/>
                <a:cs typeface="Carlito"/>
              </a:rPr>
              <a:t>data to</a:t>
            </a:r>
            <a:r>
              <a:rPr sz="1400" spc="-204" dirty="0">
                <a:solidFill>
                  <a:srgbClr val="FFFFFF"/>
                </a:solidFill>
                <a:latin typeface="Abadi" panose="020B0604020104020204" pitchFamily="34" charset="0"/>
                <a:cs typeface="Carlito"/>
              </a:rPr>
              <a:t> </a:t>
            </a:r>
            <a:r>
              <a:rPr sz="1400" spc="-5" dirty="0">
                <a:solidFill>
                  <a:srgbClr val="FFFFFF"/>
                </a:solidFill>
                <a:latin typeface="Abadi" panose="020B0604020104020204" pitchFamily="34" charset="0"/>
                <a:cs typeface="Carlito"/>
              </a:rPr>
              <a:t>only  </a:t>
            </a:r>
            <a:r>
              <a:rPr sz="1400" dirty="0">
                <a:solidFill>
                  <a:srgbClr val="FFFFFF"/>
                </a:solidFill>
                <a:latin typeface="Abadi" panose="020B0604020104020204" pitchFamily="34" charset="0"/>
                <a:cs typeface="Carlito"/>
              </a:rPr>
              <a:t>include </a:t>
            </a:r>
            <a:r>
              <a:rPr sz="1400" spc="-20" dirty="0">
                <a:solidFill>
                  <a:srgbClr val="FFFFFF"/>
                </a:solidFill>
                <a:latin typeface="Abadi" panose="020B0604020104020204" pitchFamily="34" charset="0"/>
                <a:cs typeface="Carlito"/>
              </a:rPr>
              <a:t>Falcon </a:t>
            </a:r>
            <a:r>
              <a:rPr sz="1400" dirty="0">
                <a:solidFill>
                  <a:srgbClr val="FFFFFF"/>
                </a:solidFill>
                <a:latin typeface="Abadi" panose="020B0604020104020204" pitchFamily="34" charset="0"/>
                <a:cs typeface="Carlito"/>
              </a:rPr>
              <a:t>9  launches</a:t>
            </a:r>
            <a:endParaRPr sz="1400" dirty="0">
              <a:latin typeface="Abadi" panose="020B0604020104020204" pitchFamily="34" charset="0"/>
              <a:cs typeface="Carlito"/>
            </a:endParaRPr>
          </a:p>
        </p:txBody>
      </p:sp>
      <p:grpSp>
        <p:nvGrpSpPr>
          <p:cNvPr id="19" name="object 48">
            <a:extLst>
              <a:ext uri="{FF2B5EF4-FFF2-40B4-BE49-F238E27FC236}">
                <a16:creationId xmlns:a16="http://schemas.microsoft.com/office/drawing/2014/main" id="{D4D39C8E-049B-3652-8F83-ADF3EF6BD1D5}"/>
              </a:ext>
            </a:extLst>
          </p:cNvPr>
          <p:cNvGrpSpPr/>
          <p:nvPr/>
        </p:nvGrpSpPr>
        <p:grpSpPr>
          <a:xfrm>
            <a:off x="10336278" y="1958974"/>
            <a:ext cx="1894331" cy="1143000"/>
            <a:chOff x="9496043" y="1478280"/>
            <a:chExt cx="1894331" cy="1143000"/>
          </a:xfrm>
        </p:grpSpPr>
        <p:sp>
          <p:nvSpPr>
            <p:cNvPr id="21" name="object 49">
              <a:extLst>
                <a:ext uri="{FF2B5EF4-FFF2-40B4-BE49-F238E27FC236}">
                  <a16:creationId xmlns:a16="http://schemas.microsoft.com/office/drawing/2014/main" id="{8203200C-EEE9-48A6-72BE-00C6697F8991}"/>
                </a:ext>
              </a:extLst>
            </p:cNvPr>
            <p:cNvSpPr/>
            <p:nvPr/>
          </p:nvSpPr>
          <p:spPr>
            <a:xfrm>
              <a:off x="9496043" y="1478280"/>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22" name="object 50">
              <a:extLst>
                <a:ext uri="{FF2B5EF4-FFF2-40B4-BE49-F238E27FC236}">
                  <a16:creationId xmlns:a16="http://schemas.microsoft.com/office/drawing/2014/main" id="{7471048E-C31B-509E-0175-93EBEF9C5645}"/>
                </a:ext>
              </a:extLst>
            </p:cNvPr>
            <p:cNvSpPr/>
            <p:nvPr/>
          </p:nvSpPr>
          <p:spPr>
            <a:xfrm>
              <a:off x="9497567" y="1615440"/>
              <a:ext cx="1892807" cy="903731"/>
            </a:xfrm>
            <a:prstGeom prst="rect">
              <a:avLst/>
            </a:prstGeom>
            <a:blipFill>
              <a:blip r:embed="rId2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23" name="object 51">
              <a:extLst>
                <a:ext uri="{FF2B5EF4-FFF2-40B4-BE49-F238E27FC236}">
                  <a16:creationId xmlns:a16="http://schemas.microsoft.com/office/drawing/2014/main" id="{F8C987BB-212A-D1F0-7F2E-6F8EC825226C}"/>
                </a:ext>
              </a:extLst>
            </p:cNvPr>
            <p:cNvSpPr/>
            <p:nvPr/>
          </p:nvSpPr>
          <p:spPr>
            <a:xfrm>
              <a:off x="9517379" y="1499616"/>
              <a:ext cx="1772412" cy="1063752"/>
            </a:xfrm>
            <a:prstGeom prst="rect">
              <a:avLst/>
            </a:prstGeom>
            <a:blipFill>
              <a:blip r:embed="rId2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grpSp>
      <p:sp>
        <p:nvSpPr>
          <p:cNvPr id="20" name="object 52">
            <a:extLst>
              <a:ext uri="{FF2B5EF4-FFF2-40B4-BE49-F238E27FC236}">
                <a16:creationId xmlns:a16="http://schemas.microsoft.com/office/drawing/2014/main" id="{F471E037-1341-6861-72D7-BAE7AAF9D9D9}"/>
              </a:ext>
            </a:extLst>
          </p:cNvPr>
          <p:cNvSpPr txBox="1"/>
          <p:nvPr/>
        </p:nvSpPr>
        <p:spPr>
          <a:xfrm>
            <a:off x="10480551" y="2141599"/>
            <a:ext cx="1539240" cy="670560"/>
          </a:xfrm>
          <a:prstGeom prst="rect">
            <a:avLst/>
          </a:prstGeom>
        </p:spPr>
        <p:txBody>
          <a:bodyPr vert="horz" wrap="square" lIns="0" tIns="330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270" algn="ctr">
              <a:lnSpc>
                <a:spcPct val="91000"/>
              </a:lnSpc>
              <a:spcBef>
                <a:spcPts val="260"/>
              </a:spcBef>
            </a:pPr>
            <a:r>
              <a:rPr sz="1500" spc="-20" dirty="0">
                <a:solidFill>
                  <a:srgbClr val="FFFFFF"/>
                </a:solidFill>
                <a:latin typeface="Abadi" panose="020B0604020104020204" pitchFamily="34" charset="0"/>
                <a:cs typeface="Carlito"/>
              </a:rPr>
              <a:t>Imputate </a:t>
            </a:r>
            <a:r>
              <a:rPr sz="1500" spc="-5" dirty="0">
                <a:solidFill>
                  <a:srgbClr val="FFFFFF"/>
                </a:solidFill>
                <a:latin typeface="Abadi" panose="020B0604020104020204" pitchFamily="34" charset="0"/>
                <a:cs typeface="Carlito"/>
              </a:rPr>
              <a:t>missing  </a:t>
            </a:r>
            <a:r>
              <a:rPr sz="1500" spc="-20" dirty="0">
                <a:solidFill>
                  <a:srgbClr val="FFFFFF"/>
                </a:solidFill>
                <a:latin typeface="Abadi" panose="020B0604020104020204" pitchFamily="34" charset="0"/>
                <a:cs typeface="Carlito"/>
              </a:rPr>
              <a:t>PayloadMass</a:t>
            </a:r>
            <a:r>
              <a:rPr sz="1500" spc="-160" dirty="0">
                <a:solidFill>
                  <a:srgbClr val="FFFFFF"/>
                </a:solidFill>
                <a:latin typeface="Abadi" panose="020B0604020104020204" pitchFamily="34" charset="0"/>
                <a:cs typeface="Carlito"/>
              </a:rPr>
              <a:t> </a:t>
            </a:r>
            <a:r>
              <a:rPr sz="1500" spc="-5" dirty="0">
                <a:solidFill>
                  <a:srgbClr val="FFFFFF"/>
                </a:solidFill>
                <a:latin typeface="Abadi" panose="020B0604020104020204" pitchFamily="34" charset="0"/>
                <a:cs typeface="Carlito"/>
              </a:rPr>
              <a:t>values  with</a:t>
            </a:r>
            <a:r>
              <a:rPr sz="1500" spc="-35" dirty="0">
                <a:solidFill>
                  <a:srgbClr val="FFFFFF"/>
                </a:solidFill>
                <a:latin typeface="Abadi" panose="020B0604020104020204" pitchFamily="34" charset="0"/>
                <a:cs typeface="Carlito"/>
              </a:rPr>
              <a:t> </a:t>
            </a:r>
            <a:r>
              <a:rPr sz="1500" dirty="0">
                <a:solidFill>
                  <a:srgbClr val="FFFFFF"/>
                </a:solidFill>
                <a:latin typeface="Abadi" panose="020B0604020104020204" pitchFamily="34" charset="0"/>
                <a:cs typeface="Carlito"/>
              </a:rPr>
              <a:t>mean</a:t>
            </a:r>
            <a:endParaRPr sz="1500" dirty="0">
              <a:latin typeface="Abadi" panose="020B0604020104020204" pitchFamily="34" charset="0"/>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499"/>
            <a:ext cx="3932238" cy="5034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from SpaceX launches can also be obtained from Wikipedia;</a:t>
            </a:r>
          </a:p>
          <a:p>
            <a:pPr>
              <a:lnSpc>
                <a:spcPct val="100000"/>
              </a:lnSpc>
              <a:spcBef>
                <a:spcPts val="1400"/>
              </a:spcBef>
            </a:pPr>
            <a:r>
              <a:rPr lang="en-US" sz="2200" dirty="0">
                <a:solidFill>
                  <a:schemeClr val="accent3">
                    <a:lumMod val="25000"/>
                  </a:schemeClr>
                </a:solidFill>
                <a:latin typeface="Abadi"/>
              </a:rPr>
              <a:t>Data is downloaded from Wikipedia according to the flowchart and then persisted.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web scraping notebook: https://github.com/duneshime/Capstone_ds/blob/main/Data%20Collection%20with%20Web%20Scraping.ipynb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47" name="object 6">
            <a:extLst>
              <a:ext uri="{FF2B5EF4-FFF2-40B4-BE49-F238E27FC236}">
                <a16:creationId xmlns:a16="http://schemas.microsoft.com/office/drawing/2014/main" id="{2F6626E2-5E9C-5055-1DBC-6671A86EF5D5}"/>
              </a:ext>
            </a:extLst>
          </p:cNvPr>
          <p:cNvGrpSpPr/>
          <p:nvPr/>
        </p:nvGrpSpPr>
        <p:grpSpPr>
          <a:xfrm>
            <a:off x="5554256" y="1323403"/>
            <a:ext cx="2621280" cy="2318005"/>
            <a:chOff x="5111496" y="713231"/>
            <a:chExt cx="2621280" cy="2318005"/>
          </a:xfrm>
        </p:grpSpPr>
        <p:sp>
          <p:nvSpPr>
            <p:cNvPr id="82" name="object 7">
              <a:extLst>
                <a:ext uri="{FF2B5EF4-FFF2-40B4-BE49-F238E27FC236}">
                  <a16:creationId xmlns:a16="http://schemas.microsoft.com/office/drawing/2014/main" id="{C7A5B8C9-2D2C-B049-63D3-48B244997DB0}"/>
                </a:ext>
              </a:extLst>
            </p:cNvPr>
            <p:cNvSpPr/>
            <p:nvPr/>
          </p:nvSpPr>
          <p:spPr>
            <a:xfrm>
              <a:off x="5506212" y="1098804"/>
              <a:ext cx="304800" cy="193243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83" name="object 8">
              <a:extLst>
                <a:ext uri="{FF2B5EF4-FFF2-40B4-BE49-F238E27FC236}">
                  <a16:creationId xmlns:a16="http://schemas.microsoft.com/office/drawing/2014/main" id="{00907DDD-28C2-0ACC-E754-E5B0FD7F17A2}"/>
                </a:ext>
              </a:extLst>
            </p:cNvPr>
            <p:cNvSpPr/>
            <p:nvPr/>
          </p:nvSpPr>
          <p:spPr>
            <a:xfrm>
              <a:off x="5527548" y="1110995"/>
              <a:ext cx="225551" cy="1862327"/>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84" name="object 9">
              <a:extLst>
                <a:ext uri="{FF2B5EF4-FFF2-40B4-BE49-F238E27FC236}">
                  <a16:creationId xmlns:a16="http://schemas.microsoft.com/office/drawing/2014/main" id="{DEAD952B-EB16-A654-A144-23E739F3F4E6}"/>
                </a:ext>
              </a:extLst>
            </p:cNvPr>
            <p:cNvSpPr/>
            <p:nvPr/>
          </p:nvSpPr>
          <p:spPr>
            <a:xfrm>
              <a:off x="5111496" y="713231"/>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85" name="object 10">
              <a:extLst>
                <a:ext uri="{FF2B5EF4-FFF2-40B4-BE49-F238E27FC236}">
                  <a16:creationId xmlns:a16="http://schemas.microsoft.com/office/drawing/2014/main" id="{33709FB1-D0A4-9A47-49EC-6F7D8E1556C2}"/>
                </a:ext>
              </a:extLst>
            </p:cNvPr>
            <p:cNvSpPr/>
            <p:nvPr/>
          </p:nvSpPr>
          <p:spPr>
            <a:xfrm>
              <a:off x="5134356" y="1037843"/>
              <a:ext cx="2598420" cy="981455"/>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86" name="object 11">
              <a:extLst>
                <a:ext uri="{FF2B5EF4-FFF2-40B4-BE49-F238E27FC236}">
                  <a16:creationId xmlns:a16="http://schemas.microsoft.com/office/drawing/2014/main" id="{4F094227-195B-12FD-8169-D5862E2C030B}"/>
                </a:ext>
              </a:extLst>
            </p:cNvPr>
            <p:cNvSpPr/>
            <p:nvPr/>
          </p:nvSpPr>
          <p:spPr>
            <a:xfrm>
              <a:off x="5132832" y="734567"/>
              <a:ext cx="2500884"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grpSp>
      <p:sp>
        <p:nvSpPr>
          <p:cNvPr id="48" name="object 12">
            <a:extLst>
              <a:ext uri="{FF2B5EF4-FFF2-40B4-BE49-F238E27FC236}">
                <a16:creationId xmlns:a16="http://schemas.microsoft.com/office/drawing/2014/main" id="{62E3DD60-80FE-A63E-0613-D2739DA3E2E2}"/>
              </a:ext>
            </a:extLst>
          </p:cNvPr>
          <p:cNvSpPr txBox="1"/>
          <p:nvPr/>
        </p:nvSpPr>
        <p:spPr>
          <a:xfrm>
            <a:off x="5757329" y="1714309"/>
            <a:ext cx="2121535" cy="633379"/>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20"/>
              </a:lnSpc>
              <a:spcBef>
                <a:spcPts val="95"/>
              </a:spcBef>
            </a:pPr>
            <a:r>
              <a:rPr spc="-25" dirty="0">
                <a:solidFill>
                  <a:srgbClr val="FFFFFF"/>
                </a:solidFill>
                <a:latin typeface="Abadi" panose="020B0604020104020204" pitchFamily="34" charset="0"/>
                <a:cs typeface="Carlito"/>
              </a:rPr>
              <a:t>Request</a:t>
            </a:r>
            <a:r>
              <a:rPr spc="-114" dirty="0">
                <a:solidFill>
                  <a:srgbClr val="FFFFFF"/>
                </a:solidFill>
                <a:latin typeface="Abadi" panose="020B0604020104020204" pitchFamily="34" charset="0"/>
                <a:cs typeface="Carlito"/>
              </a:rPr>
              <a:t> </a:t>
            </a:r>
            <a:r>
              <a:rPr spc="-5" dirty="0">
                <a:solidFill>
                  <a:srgbClr val="FFFFFF"/>
                </a:solidFill>
                <a:latin typeface="Abadi" panose="020B0604020104020204" pitchFamily="34" charset="0"/>
                <a:cs typeface="Carlito"/>
              </a:rPr>
              <a:t>Wikipedia</a:t>
            </a:r>
            <a:endParaRPr dirty="0">
              <a:latin typeface="Abadi" panose="020B0604020104020204" pitchFamily="34" charset="0"/>
              <a:cs typeface="Carlito"/>
            </a:endParaRPr>
          </a:p>
          <a:p>
            <a:pPr marL="13335" algn="ctr">
              <a:lnSpc>
                <a:spcPts val="2520"/>
              </a:lnSpc>
            </a:pPr>
            <a:r>
              <a:rPr spc="-25" dirty="0">
                <a:solidFill>
                  <a:srgbClr val="FFFFFF"/>
                </a:solidFill>
                <a:latin typeface="Abadi" panose="020B0604020104020204" pitchFamily="34" charset="0"/>
                <a:cs typeface="Carlito"/>
              </a:rPr>
              <a:t>html</a:t>
            </a:r>
            <a:endParaRPr dirty="0">
              <a:latin typeface="Abadi" panose="020B0604020104020204" pitchFamily="34" charset="0"/>
              <a:cs typeface="Carlito"/>
            </a:endParaRPr>
          </a:p>
        </p:txBody>
      </p:sp>
      <p:grpSp>
        <p:nvGrpSpPr>
          <p:cNvPr id="49" name="object 13">
            <a:extLst>
              <a:ext uri="{FF2B5EF4-FFF2-40B4-BE49-F238E27FC236}">
                <a16:creationId xmlns:a16="http://schemas.microsoft.com/office/drawing/2014/main" id="{06945B8A-FCBE-C207-6BE5-93BDD872C02E}"/>
              </a:ext>
            </a:extLst>
          </p:cNvPr>
          <p:cNvGrpSpPr/>
          <p:nvPr/>
        </p:nvGrpSpPr>
        <p:grpSpPr>
          <a:xfrm>
            <a:off x="5554256" y="3199448"/>
            <a:ext cx="2580131" cy="2318004"/>
            <a:chOff x="5111496" y="2589276"/>
            <a:chExt cx="2580131" cy="2318004"/>
          </a:xfrm>
        </p:grpSpPr>
        <p:sp>
          <p:nvSpPr>
            <p:cNvPr id="77" name="object 14">
              <a:extLst>
                <a:ext uri="{FF2B5EF4-FFF2-40B4-BE49-F238E27FC236}">
                  <a16:creationId xmlns:a16="http://schemas.microsoft.com/office/drawing/2014/main" id="{57FF5D86-95B6-AC4F-7FEC-09E0F32AD3D7}"/>
                </a:ext>
              </a:extLst>
            </p:cNvPr>
            <p:cNvSpPr/>
            <p:nvPr/>
          </p:nvSpPr>
          <p:spPr>
            <a:xfrm>
              <a:off x="5506212" y="2965704"/>
              <a:ext cx="304800" cy="1941576"/>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78" name="object 15">
              <a:extLst>
                <a:ext uri="{FF2B5EF4-FFF2-40B4-BE49-F238E27FC236}">
                  <a16:creationId xmlns:a16="http://schemas.microsoft.com/office/drawing/2014/main" id="{6E7562A7-1883-A703-0414-7FAFBE49EF76}"/>
                </a:ext>
              </a:extLst>
            </p:cNvPr>
            <p:cNvSpPr/>
            <p:nvPr/>
          </p:nvSpPr>
          <p:spPr>
            <a:xfrm>
              <a:off x="5527548" y="2987040"/>
              <a:ext cx="225551" cy="1862327"/>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79" name="object 16">
              <a:extLst>
                <a:ext uri="{FF2B5EF4-FFF2-40B4-BE49-F238E27FC236}">
                  <a16:creationId xmlns:a16="http://schemas.microsoft.com/office/drawing/2014/main" id="{965B3529-2D1E-9CCF-0817-0476434726B7}"/>
                </a:ext>
              </a:extLst>
            </p:cNvPr>
            <p:cNvSpPr/>
            <p:nvPr/>
          </p:nvSpPr>
          <p:spPr>
            <a:xfrm>
              <a:off x="5111496" y="2589276"/>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80" name="object 17">
              <a:extLst>
                <a:ext uri="{FF2B5EF4-FFF2-40B4-BE49-F238E27FC236}">
                  <a16:creationId xmlns:a16="http://schemas.microsoft.com/office/drawing/2014/main" id="{9DF82F0C-845E-C09A-A806-DCEA382B755B}"/>
                </a:ext>
              </a:extLst>
            </p:cNvPr>
            <p:cNvSpPr/>
            <p:nvPr/>
          </p:nvSpPr>
          <p:spPr>
            <a:xfrm>
              <a:off x="5334000" y="2913888"/>
              <a:ext cx="2135124" cy="981456"/>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81" name="object 18">
              <a:extLst>
                <a:ext uri="{FF2B5EF4-FFF2-40B4-BE49-F238E27FC236}">
                  <a16:creationId xmlns:a16="http://schemas.microsoft.com/office/drawing/2014/main" id="{AFD24A2E-5596-038E-3816-3296D868C1EA}"/>
                </a:ext>
              </a:extLst>
            </p:cNvPr>
            <p:cNvSpPr/>
            <p:nvPr/>
          </p:nvSpPr>
          <p:spPr>
            <a:xfrm>
              <a:off x="5132832" y="2610612"/>
              <a:ext cx="2500884"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grpSp>
      <p:sp>
        <p:nvSpPr>
          <p:cNvPr id="50" name="object 19">
            <a:extLst>
              <a:ext uri="{FF2B5EF4-FFF2-40B4-BE49-F238E27FC236}">
                <a16:creationId xmlns:a16="http://schemas.microsoft.com/office/drawing/2014/main" id="{113A8151-E5CF-C3D9-25AC-708BA079C56A}"/>
              </a:ext>
            </a:extLst>
          </p:cNvPr>
          <p:cNvSpPr txBox="1"/>
          <p:nvPr/>
        </p:nvSpPr>
        <p:spPr>
          <a:xfrm>
            <a:off x="5957354" y="3590861"/>
            <a:ext cx="1709420" cy="633379"/>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3025">
              <a:lnSpc>
                <a:spcPts val="2520"/>
              </a:lnSpc>
              <a:spcBef>
                <a:spcPts val="95"/>
              </a:spcBef>
            </a:pPr>
            <a:r>
              <a:rPr spc="-15" dirty="0">
                <a:solidFill>
                  <a:srgbClr val="FFFFFF"/>
                </a:solidFill>
                <a:latin typeface="Abadi" panose="020B0604020104020204" pitchFamily="34" charset="0"/>
                <a:cs typeface="Carlito"/>
              </a:rPr>
              <a:t>BeautifulSoup</a:t>
            </a:r>
            <a:endParaRPr dirty="0">
              <a:latin typeface="Abadi" panose="020B0604020104020204" pitchFamily="34" charset="0"/>
              <a:cs typeface="Carlito"/>
            </a:endParaRPr>
          </a:p>
          <a:p>
            <a:pPr marL="12700">
              <a:lnSpc>
                <a:spcPts val="2520"/>
              </a:lnSpc>
            </a:pPr>
            <a:r>
              <a:rPr spc="-20" dirty="0">
                <a:solidFill>
                  <a:srgbClr val="FFFFFF"/>
                </a:solidFill>
                <a:latin typeface="Abadi" panose="020B0604020104020204" pitchFamily="34" charset="0"/>
                <a:cs typeface="Carlito"/>
              </a:rPr>
              <a:t>html5lib</a:t>
            </a:r>
            <a:r>
              <a:rPr spc="-105" dirty="0">
                <a:solidFill>
                  <a:srgbClr val="FFFFFF"/>
                </a:solidFill>
                <a:latin typeface="Abadi" panose="020B0604020104020204" pitchFamily="34" charset="0"/>
                <a:cs typeface="Carlito"/>
              </a:rPr>
              <a:t> </a:t>
            </a:r>
            <a:r>
              <a:rPr spc="-35" dirty="0">
                <a:solidFill>
                  <a:srgbClr val="FFFFFF"/>
                </a:solidFill>
                <a:latin typeface="Abadi" panose="020B0604020104020204" pitchFamily="34" charset="0"/>
                <a:cs typeface="Carlito"/>
              </a:rPr>
              <a:t>Parser</a:t>
            </a:r>
            <a:endParaRPr dirty="0">
              <a:latin typeface="Abadi" panose="020B0604020104020204" pitchFamily="34" charset="0"/>
              <a:cs typeface="Carlito"/>
            </a:endParaRPr>
          </a:p>
        </p:txBody>
      </p:sp>
      <p:grpSp>
        <p:nvGrpSpPr>
          <p:cNvPr id="51" name="object 20">
            <a:extLst>
              <a:ext uri="{FF2B5EF4-FFF2-40B4-BE49-F238E27FC236}">
                <a16:creationId xmlns:a16="http://schemas.microsoft.com/office/drawing/2014/main" id="{91617954-AD1D-677F-7BD4-F23A3C844D84}"/>
              </a:ext>
            </a:extLst>
          </p:cNvPr>
          <p:cNvGrpSpPr/>
          <p:nvPr/>
        </p:nvGrpSpPr>
        <p:grpSpPr>
          <a:xfrm>
            <a:off x="5554256" y="5075492"/>
            <a:ext cx="3906011" cy="1580388"/>
            <a:chOff x="5111496" y="4465320"/>
            <a:chExt cx="3906011" cy="1580388"/>
          </a:xfrm>
        </p:grpSpPr>
        <p:sp>
          <p:nvSpPr>
            <p:cNvPr id="72" name="object 21">
              <a:extLst>
                <a:ext uri="{FF2B5EF4-FFF2-40B4-BE49-F238E27FC236}">
                  <a16:creationId xmlns:a16="http://schemas.microsoft.com/office/drawing/2014/main" id="{EC763D70-0F2B-3BFC-867C-51963F7C1EB9}"/>
                </a:ext>
              </a:extLst>
            </p:cNvPr>
            <p:cNvSpPr/>
            <p:nvPr/>
          </p:nvSpPr>
          <p:spPr>
            <a:xfrm>
              <a:off x="5625084" y="4721352"/>
              <a:ext cx="3392423" cy="304800"/>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73" name="object 22">
              <a:extLst>
                <a:ext uri="{FF2B5EF4-FFF2-40B4-BE49-F238E27FC236}">
                  <a16:creationId xmlns:a16="http://schemas.microsoft.com/office/drawing/2014/main" id="{A14AA24D-3F18-FA71-228F-9DBBA9A47F76}"/>
                </a:ext>
              </a:extLst>
            </p:cNvPr>
            <p:cNvSpPr/>
            <p:nvPr/>
          </p:nvSpPr>
          <p:spPr>
            <a:xfrm>
              <a:off x="5646420" y="4742688"/>
              <a:ext cx="3313176" cy="225551"/>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74" name="object 23">
              <a:extLst>
                <a:ext uri="{FF2B5EF4-FFF2-40B4-BE49-F238E27FC236}">
                  <a16:creationId xmlns:a16="http://schemas.microsoft.com/office/drawing/2014/main" id="{ACB458C1-5E90-8AF1-46B2-FBC2CBF2A266}"/>
                </a:ext>
              </a:extLst>
            </p:cNvPr>
            <p:cNvSpPr/>
            <p:nvPr/>
          </p:nvSpPr>
          <p:spPr>
            <a:xfrm>
              <a:off x="5111496" y="4465320"/>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75" name="object 24">
              <a:extLst>
                <a:ext uri="{FF2B5EF4-FFF2-40B4-BE49-F238E27FC236}">
                  <a16:creationId xmlns:a16="http://schemas.microsoft.com/office/drawing/2014/main" id="{4C2C126C-2A88-8CF3-61BB-3D31054E3226}"/>
                </a:ext>
              </a:extLst>
            </p:cNvPr>
            <p:cNvSpPr/>
            <p:nvPr/>
          </p:nvSpPr>
          <p:spPr>
            <a:xfrm>
              <a:off x="5289804" y="4789932"/>
              <a:ext cx="2287524" cy="98145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76" name="object 25">
              <a:extLst>
                <a:ext uri="{FF2B5EF4-FFF2-40B4-BE49-F238E27FC236}">
                  <a16:creationId xmlns:a16="http://schemas.microsoft.com/office/drawing/2014/main" id="{AF2817BC-1E42-7504-9CED-CFEC519063DC}"/>
                </a:ext>
              </a:extLst>
            </p:cNvPr>
            <p:cNvSpPr/>
            <p:nvPr/>
          </p:nvSpPr>
          <p:spPr>
            <a:xfrm>
              <a:off x="5132832" y="4486656"/>
              <a:ext cx="2500884" cy="1501140"/>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grpSp>
      <p:sp>
        <p:nvSpPr>
          <p:cNvPr id="52" name="object 26">
            <a:extLst>
              <a:ext uri="{FF2B5EF4-FFF2-40B4-BE49-F238E27FC236}">
                <a16:creationId xmlns:a16="http://schemas.microsoft.com/office/drawing/2014/main" id="{767D8375-AD5D-EB28-2898-189CC30A0DA6}"/>
              </a:ext>
            </a:extLst>
          </p:cNvPr>
          <p:cNvSpPr txBox="1"/>
          <p:nvPr/>
        </p:nvSpPr>
        <p:spPr>
          <a:xfrm>
            <a:off x="5912776" y="5464493"/>
            <a:ext cx="1802130" cy="643638"/>
          </a:xfrm>
          <a:prstGeom prst="rect">
            <a:avLst/>
          </a:prstGeom>
        </p:spPr>
        <p:txBody>
          <a:bodyPr vert="horz" wrap="square" lIns="0" tIns="444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4010" marR="5080" indent="-321945">
              <a:lnSpc>
                <a:spcPts val="2430"/>
              </a:lnSpc>
              <a:spcBef>
                <a:spcPts val="350"/>
              </a:spcBef>
            </a:pPr>
            <a:r>
              <a:rPr spc="-15" dirty="0">
                <a:solidFill>
                  <a:srgbClr val="FFFFFF"/>
                </a:solidFill>
                <a:latin typeface="Abadi" panose="020B0604020104020204" pitchFamily="34" charset="0"/>
                <a:cs typeface="Carlito"/>
              </a:rPr>
              <a:t>Find </a:t>
            </a:r>
            <a:r>
              <a:rPr spc="-5" dirty="0">
                <a:solidFill>
                  <a:srgbClr val="FFFFFF"/>
                </a:solidFill>
                <a:latin typeface="Abadi" panose="020B0604020104020204" pitchFamily="34" charset="0"/>
                <a:cs typeface="Carlito"/>
              </a:rPr>
              <a:t>launch</a:t>
            </a:r>
            <a:r>
              <a:rPr spc="-145" dirty="0">
                <a:solidFill>
                  <a:srgbClr val="FFFFFF"/>
                </a:solidFill>
                <a:latin typeface="Abadi" panose="020B0604020104020204" pitchFamily="34" charset="0"/>
                <a:cs typeface="Carlito"/>
              </a:rPr>
              <a:t> </a:t>
            </a:r>
            <a:r>
              <a:rPr spc="-40" dirty="0">
                <a:solidFill>
                  <a:srgbClr val="FFFFFF"/>
                </a:solidFill>
                <a:latin typeface="Abadi" panose="020B0604020104020204" pitchFamily="34" charset="0"/>
                <a:cs typeface="Carlito"/>
              </a:rPr>
              <a:t>info  </a:t>
            </a:r>
            <a:r>
              <a:rPr spc="-25" dirty="0">
                <a:solidFill>
                  <a:srgbClr val="FFFFFF"/>
                </a:solidFill>
                <a:latin typeface="Abadi" panose="020B0604020104020204" pitchFamily="34" charset="0"/>
                <a:cs typeface="Carlito"/>
              </a:rPr>
              <a:t>html</a:t>
            </a:r>
            <a:r>
              <a:rPr spc="-70" dirty="0">
                <a:solidFill>
                  <a:srgbClr val="FFFFFF"/>
                </a:solidFill>
                <a:latin typeface="Abadi" panose="020B0604020104020204" pitchFamily="34" charset="0"/>
                <a:cs typeface="Carlito"/>
              </a:rPr>
              <a:t> </a:t>
            </a:r>
            <a:r>
              <a:rPr spc="-20" dirty="0">
                <a:solidFill>
                  <a:srgbClr val="FFFFFF"/>
                </a:solidFill>
                <a:latin typeface="Abadi" panose="020B0604020104020204" pitchFamily="34" charset="0"/>
                <a:cs typeface="Carlito"/>
              </a:rPr>
              <a:t>table</a:t>
            </a:r>
            <a:endParaRPr dirty="0">
              <a:latin typeface="Abadi" panose="020B0604020104020204" pitchFamily="34" charset="0"/>
              <a:cs typeface="Carlito"/>
            </a:endParaRPr>
          </a:p>
        </p:txBody>
      </p:sp>
      <p:grpSp>
        <p:nvGrpSpPr>
          <p:cNvPr id="53" name="object 27">
            <a:extLst>
              <a:ext uri="{FF2B5EF4-FFF2-40B4-BE49-F238E27FC236}">
                <a16:creationId xmlns:a16="http://schemas.microsoft.com/office/drawing/2014/main" id="{2D64BC45-FC70-43BD-1914-11F2AFEFAA0E}"/>
              </a:ext>
            </a:extLst>
          </p:cNvPr>
          <p:cNvGrpSpPr/>
          <p:nvPr/>
        </p:nvGrpSpPr>
        <p:grpSpPr>
          <a:xfrm>
            <a:off x="8881148" y="3575876"/>
            <a:ext cx="2580131" cy="3080004"/>
            <a:chOff x="8438388" y="2965704"/>
            <a:chExt cx="2580131" cy="3080004"/>
          </a:xfrm>
        </p:grpSpPr>
        <p:sp>
          <p:nvSpPr>
            <p:cNvPr id="67" name="object 28">
              <a:extLst>
                <a:ext uri="{FF2B5EF4-FFF2-40B4-BE49-F238E27FC236}">
                  <a16:creationId xmlns:a16="http://schemas.microsoft.com/office/drawing/2014/main" id="{0275D7CA-BFBB-4263-950D-0F521D040A8B}"/>
                </a:ext>
              </a:extLst>
            </p:cNvPr>
            <p:cNvSpPr/>
            <p:nvPr/>
          </p:nvSpPr>
          <p:spPr>
            <a:xfrm>
              <a:off x="8833104" y="2965704"/>
              <a:ext cx="304800" cy="194157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68" name="object 29">
              <a:extLst>
                <a:ext uri="{FF2B5EF4-FFF2-40B4-BE49-F238E27FC236}">
                  <a16:creationId xmlns:a16="http://schemas.microsoft.com/office/drawing/2014/main" id="{A8B6F68C-0B14-2843-AD3B-D11FD23BBE9C}"/>
                </a:ext>
              </a:extLst>
            </p:cNvPr>
            <p:cNvSpPr/>
            <p:nvPr/>
          </p:nvSpPr>
          <p:spPr>
            <a:xfrm>
              <a:off x="8854440" y="2987040"/>
              <a:ext cx="225551" cy="18623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69" name="object 30">
              <a:extLst>
                <a:ext uri="{FF2B5EF4-FFF2-40B4-BE49-F238E27FC236}">
                  <a16:creationId xmlns:a16="http://schemas.microsoft.com/office/drawing/2014/main" id="{FB7AD477-1F18-E837-F17B-2EFA4F80860F}"/>
                </a:ext>
              </a:extLst>
            </p:cNvPr>
            <p:cNvSpPr/>
            <p:nvPr/>
          </p:nvSpPr>
          <p:spPr>
            <a:xfrm>
              <a:off x="8438388" y="4465320"/>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70" name="object 31">
              <a:extLst>
                <a:ext uri="{FF2B5EF4-FFF2-40B4-BE49-F238E27FC236}">
                  <a16:creationId xmlns:a16="http://schemas.microsoft.com/office/drawing/2014/main" id="{EF893341-1C28-C9C1-9A0A-1F909535F270}"/>
                </a:ext>
              </a:extLst>
            </p:cNvPr>
            <p:cNvSpPr/>
            <p:nvPr/>
          </p:nvSpPr>
          <p:spPr>
            <a:xfrm>
              <a:off x="8546592" y="4943855"/>
              <a:ext cx="2363724" cy="673607"/>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71" name="object 32">
              <a:extLst>
                <a:ext uri="{FF2B5EF4-FFF2-40B4-BE49-F238E27FC236}">
                  <a16:creationId xmlns:a16="http://schemas.microsoft.com/office/drawing/2014/main" id="{78559EAA-A72D-5CDC-769D-B9E2F762A703}"/>
                </a:ext>
              </a:extLst>
            </p:cNvPr>
            <p:cNvSpPr/>
            <p:nvPr/>
          </p:nvSpPr>
          <p:spPr>
            <a:xfrm>
              <a:off x="8459724" y="4486656"/>
              <a:ext cx="2500883" cy="1501140"/>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grpSp>
      <p:sp>
        <p:nvSpPr>
          <p:cNvPr id="54" name="object 33">
            <a:extLst>
              <a:ext uri="{FF2B5EF4-FFF2-40B4-BE49-F238E27FC236}">
                <a16:creationId xmlns:a16="http://schemas.microsoft.com/office/drawing/2014/main" id="{9AD3739C-4535-DA25-A44B-D58BA0772289}"/>
              </a:ext>
            </a:extLst>
          </p:cNvPr>
          <p:cNvSpPr txBox="1"/>
          <p:nvPr/>
        </p:nvSpPr>
        <p:spPr>
          <a:xfrm>
            <a:off x="9170200" y="5618162"/>
            <a:ext cx="1943735" cy="289182"/>
          </a:xfrm>
          <a:prstGeom prst="rect">
            <a:avLst/>
          </a:prstGeom>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pc="-40" dirty="0">
                <a:solidFill>
                  <a:srgbClr val="FFFFFF"/>
                </a:solidFill>
                <a:latin typeface="Abadi" panose="020B0604020104020204" pitchFamily="34" charset="0"/>
                <a:cs typeface="Carlito"/>
              </a:rPr>
              <a:t>Create</a:t>
            </a:r>
            <a:r>
              <a:rPr spc="-70" dirty="0">
                <a:solidFill>
                  <a:srgbClr val="FFFFFF"/>
                </a:solidFill>
                <a:latin typeface="Abadi" panose="020B0604020104020204" pitchFamily="34" charset="0"/>
                <a:cs typeface="Carlito"/>
              </a:rPr>
              <a:t> </a:t>
            </a:r>
            <a:r>
              <a:rPr spc="-10" dirty="0">
                <a:solidFill>
                  <a:srgbClr val="FFFFFF"/>
                </a:solidFill>
                <a:latin typeface="Abadi" panose="020B0604020104020204" pitchFamily="34" charset="0"/>
                <a:cs typeface="Carlito"/>
              </a:rPr>
              <a:t>dictionary</a:t>
            </a:r>
            <a:endParaRPr dirty="0">
              <a:latin typeface="Abadi" panose="020B0604020104020204" pitchFamily="34" charset="0"/>
              <a:cs typeface="Carlito"/>
            </a:endParaRPr>
          </a:p>
        </p:txBody>
      </p:sp>
      <p:grpSp>
        <p:nvGrpSpPr>
          <p:cNvPr id="55" name="object 34">
            <a:extLst>
              <a:ext uri="{FF2B5EF4-FFF2-40B4-BE49-F238E27FC236}">
                <a16:creationId xmlns:a16="http://schemas.microsoft.com/office/drawing/2014/main" id="{D7A27FA0-F5A3-8C0A-07D1-35F1BDF6E16F}"/>
              </a:ext>
            </a:extLst>
          </p:cNvPr>
          <p:cNvGrpSpPr/>
          <p:nvPr/>
        </p:nvGrpSpPr>
        <p:grpSpPr>
          <a:xfrm>
            <a:off x="8881148" y="1699832"/>
            <a:ext cx="2580131" cy="3112008"/>
            <a:chOff x="8438388" y="1089660"/>
            <a:chExt cx="2580131" cy="3112008"/>
          </a:xfrm>
        </p:grpSpPr>
        <p:sp>
          <p:nvSpPr>
            <p:cNvPr id="62" name="object 35">
              <a:extLst>
                <a:ext uri="{FF2B5EF4-FFF2-40B4-BE49-F238E27FC236}">
                  <a16:creationId xmlns:a16="http://schemas.microsoft.com/office/drawing/2014/main" id="{7534E926-E99C-55CD-FBA0-D64DB14100FB}"/>
                </a:ext>
              </a:extLst>
            </p:cNvPr>
            <p:cNvSpPr/>
            <p:nvPr/>
          </p:nvSpPr>
          <p:spPr>
            <a:xfrm>
              <a:off x="8833104" y="1089660"/>
              <a:ext cx="304800" cy="194157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63" name="object 36">
              <a:extLst>
                <a:ext uri="{FF2B5EF4-FFF2-40B4-BE49-F238E27FC236}">
                  <a16:creationId xmlns:a16="http://schemas.microsoft.com/office/drawing/2014/main" id="{D992E73E-1EC6-0B03-5C61-62735FD39A52}"/>
                </a:ext>
              </a:extLst>
            </p:cNvPr>
            <p:cNvSpPr/>
            <p:nvPr/>
          </p:nvSpPr>
          <p:spPr>
            <a:xfrm>
              <a:off x="8854440" y="1110996"/>
              <a:ext cx="225551" cy="18623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64" name="object 37">
              <a:extLst>
                <a:ext uri="{FF2B5EF4-FFF2-40B4-BE49-F238E27FC236}">
                  <a16:creationId xmlns:a16="http://schemas.microsoft.com/office/drawing/2014/main" id="{B1FA9B73-CF54-9BA6-A263-2E0E99D01BA6}"/>
                </a:ext>
              </a:extLst>
            </p:cNvPr>
            <p:cNvSpPr/>
            <p:nvPr/>
          </p:nvSpPr>
          <p:spPr>
            <a:xfrm>
              <a:off x="8438388" y="2589276"/>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65" name="object 38">
              <a:extLst>
                <a:ext uri="{FF2B5EF4-FFF2-40B4-BE49-F238E27FC236}">
                  <a16:creationId xmlns:a16="http://schemas.microsoft.com/office/drawing/2014/main" id="{706813DA-707B-BF24-207A-44DDC9407211}"/>
                </a:ext>
              </a:extLst>
            </p:cNvPr>
            <p:cNvSpPr/>
            <p:nvPr/>
          </p:nvSpPr>
          <p:spPr>
            <a:xfrm>
              <a:off x="8659368" y="2606040"/>
              <a:ext cx="2203704" cy="1595628"/>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66" name="object 39">
              <a:extLst>
                <a:ext uri="{FF2B5EF4-FFF2-40B4-BE49-F238E27FC236}">
                  <a16:creationId xmlns:a16="http://schemas.microsoft.com/office/drawing/2014/main" id="{17CCC485-D32A-DD55-3BEA-35F45B7BD896}"/>
                </a:ext>
              </a:extLst>
            </p:cNvPr>
            <p:cNvSpPr/>
            <p:nvPr/>
          </p:nvSpPr>
          <p:spPr>
            <a:xfrm>
              <a:off x="8459724" y="2610612"/>
              <a:ext cx="2500883"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grpSp>
      <p:sp>
        <p:nvSpPr>
          <p:cNvPr id="56" name="object 40">
            <a:extLst>
              <a:ext uri="{FF2B5EF4-FFF2-40B4-BE49-F238E27FC236}">
                <a16:creationId xmlns:a16="http://schemas.microsoft.com/office/drawing/2014/main" id="{1A2281F4-BE4F-F28E-AC79-00F4EAD3E5D7}"/>
              </a:ext>
            </a:extLst>
          </p:cNvPr>
          <p:cNvSpPr txBox="1"/>
          <p:nvPr/>
        </p:nvSpPr>
        <p:spPr>
          <a:xfrm>
            <a:off x="9282976" y="3280982"/>
            <a:ext cx="1708150" cy="1059649"/>
          </a:xfrm>
          <a:prstGeom prst="rect">
            <a:avLst/>
          </a:prstGeom>
        </p:spPr>
        <p:txBody>
          <a:bodyPr vert="horz" wrap="square" lIns="0" tIns="400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92000"/>
              </a:lnSpc>
              <a:spcBef>
                <a:spcPts val="315"/>
              </a:spcBef>
            </a:pPr>
            <a:r>
              <a:rPr spc="-45" dirty="0">
                <a:solidFill>
                  <a:srgbClr val="FFFFFF"/>
                </a:solidFill>
                <a:latin typeface="Abadi" panose="020B0604020104020204" pitchFamily="34" charset="0"/>
                <a:cs typeface="Carlito"/>
              </a:rPr>
              <a:t>Iterate</a:t>
            </a:r>
            <a:r>
              <a:rPr spc="-135" dirty="0">
                <a:solidFill>
                  <a:srgbClr val="FFFFFF"/>
                </a:solidFill>
                <a:latin typeface="Abadi" panose="020B0604020104020204" pitchFamily="34" charset="0"/>
                <a:cs typeface="Carlito"/>
              </a:rPr>
              <a:t> </a:t>
            </a:r>
            <a:r>
              <a:rPr spc="-20" dirty="0">
                <a:solidFill>
                  <a:srgbClr val="FFFFFF"/>
                </a:solidFill>
                <a:latin typeface="Abadi" panose="020B0604020104020204" pitchFamily="34" charset="0"/>
                <a:cs typeface="Carlito"/>
              </a:rPr>
              <a:t>through  table </a:t>
            </a:r>
            <a:r>
              <a:rPr spc="-5" dirty="0">
                <a:solidFill>
                  <a:srgbClr val="FFFFFF"/>
                </a:solidFill>
                <a:latin typeface="Abadi" panose="020B0604020104020204" pitchFamily="34" charset="0"/>
                <a:cs typeface="Carlito"/>
              </a:rPr>
              <a:t>cells </a:t>
            </a:r>
            <a:r>
              <a:rPr spc="-30" dirty="0">
                <a:solidFill>
                  <a:srgbClr val="FFFFFF"/>
                </a:solidFill>
                <a:latin typeface="Abadi" panose="020B0604020104020204" pitchFamily="34" charset="0"/>
                <a:cs typeface="Carlito"/>
              </a:rPr>
              <a:t>to  extract </a:t>
            </a:r>
            <a:r>
              <a:rPr spc="-35" dirty="0">
                <a:solidFill>
                  <a:srgbClr val="FFFFFF"/>
                </a:solidFill>
                <a:latin typeface="Abadi" panose="020B0604020104020204" pitchFamily="34" charset="0"/>
                <a:cs typeface="Carlito"/>
              </a:rPr>
              <a:t>data </a:t>
            </a:r>
            <a:r>
              <a:rPr spc="-30" dirty="0">
                <a:solidFill>
                  <a:srgbClr val="FFFFFF"/>
                </a:solidFill>
                <a:latin typeface="Abadi" panose="020B0604020104020204" pitchFamily="34" charset="0"/>
                <a:cs typeface="Carlito"/>
              </a:rPr>
              <a:t>to  </a:t>
            </a:r>
            <a:r>
              <a:rPr spc="-10" dirty="0">
                <a:solidFill>
                  <a:srgbClr val="FFFFFF"/>
                </a:solidFill>
                <a:latin typeface="Abadi" panose="020B0604020104020204" pitchFamily="34" charset="0"/>
                <a:cs typeface="Carlito"/>
              </a:rPr>
              <a:t>dictionary</a:t>
            </a:r>
            <a:endParaRPr dirty="0">
              <a:latin typeface="Abadi" panose="020B0604020104020204" pitchFamily="34" charset="0"/>
              <a:cs typeface="Carlito"/>
            </a:endParaRPr>
          </a:p>
        </p:txBody>
      </p:sp>
      <p:grpSp>
        <p:nvGrpSpPr>
          <p:cNvPr id="57" name="object 41">
            <a:extLst>
              <a:ext uri="{FF2B5EF4-FFF2-40B4-BE49-F238E27FC236}">
                <a16:creationId xmlns:a16="http://schemas.microsoft.com/office/drawing/2014/main" id="{4C690CF1-BF9B-68BB-CD63-2BBB6FA6D556}"/>
              </a:ext>
            </a:extLst>
          </p:cNvPr>
          <p:cNvGrpSpPr/>
          <p:nvPr/>
        </p:nvGrpSpPr>
        <p:grpSpPr>
          <a:xfrm>
            <a:off x="8881148" y="1323403"/>
            <a:ext cx="2580131" cy="1580388"/>
            <a:chOff x="8438388" y="713231"/>
            <a:chExt cx="2580131" cy="1580388"/>
          </a:xfrm>
        </p:grpSpPr>
        <p:sp>
          <p:nvSpPr>
            <p:cNvPr id="59" name="object 42">
              <a:extLst>
                <a:ext uri="{FF2B5EF4-FFF2-40B4-BE49-F238E27FC236}">
                  <a16:creationId xmlns:a16="http://schemas.microsoft.com/office/drawing/2014/main" id="{5DECE4E4-103A-30B8-A7A5-F1BB7AED83B0}"/>
                </a:ext>
              </a:extLst>
            </p:cNvPr>
            <p:cNvSpPr/>
            <p:nvPr/>
          </p:nvSpPr>
          <p:spPr>
            <a:xfrm>
              <a:off x="8438388" y="713231"/>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60" name="object 43">
              <a:extLst>
                <a:ext uri="{FF2B5EF4-FFF2-40B4-BE49-F238E27FC236}">
                  <a16:creationId xmlns:a16="http://schemas.microsoft.com/office/drawing/2014/main" id="{F2822BA0-4390-AC8D-D366-8BA53ECCC94B}"/>
                </a:ext>
              </a:extLst>
            </p:cNvPr>
            <p:cNvSpPr/>
            <p:nvPr/>
          </p:nvSpPr>
          <p:spPr>
            <a:xfrm>
              <a:off x="8525256" y="1037843"/>
              <a:ext cx="2468879" cy="981455"/>
            </a:xfrm>
            <a:prstGeom prst="rect">
              <a:avLst/>
            </a:prstGeom>
            <a:blipFill>
              <a:blip r:embed="rId1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sp>
          <p:nvSpPr>
            <p:cNvPr id="61" name="object 44">
              <a:extLst>
                <a:ext uri="{FF2B5EF4-FFF2-40B4-BE49-F238E27FC236}">
                  <a16:creationId xmlns:a16="http://schemas.microsoft.com/office/drawing/2014/main" id="{6D49B1D9-2D09-8E6F-BE34-EEE8E6D712BC}"/>
                </a:ext>
              </a:extLst>
            </p:cNvPr>
            <p:cNvSpPr/>
            <p:nvPr/>
          </p:nvSpPr>
          <p:spPr>
            <a:xfrm>
              <a:off x="8459724" y="734567"/>
              <a:ext cx="2500883"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latin typeface="Abadi" panose="020B0604020104020204" pitchFamily="34" charset="0"/>
              </a:endParaRPr>
            </a:p>
          </p:txBody>
        </p:sp>
      </p:grpSp>
      <p:sp>
        <p:nvSpPr>
          <p:cNvPr id="58" name="object 45">
            <a:extLst>
              <a:ext uri="{FF2B5EF4-FFF2-40B4-BE49-F238E27FC236}">
                <a16:creationId xmlns:a16="http://schemas.microsoft.com/office/drawing/2014/main" id="{80081535-89D4-5970-E59B-46F0A83062E8}"/>
              </a:ext>
            </a:extLst>
          </p:cNvPr>
          <p:cNvSpPr txBox="1"/>
          <p:nvPr/>
        </p:nvSpPr>
        <p:spPr>
          <a:xfrm>
            <a:off x="9148864" y="1711262"/>
            <a:ext cx="1983105" cy="644919"/>
          </a:xfrm>
          <a:prstGeom prst="rect">
            <a:avLst/>
          </a:prstGeom>
        </p:spPr>
        <p:txBody>
          <a:bodyPr vert="horz" wrap="square" lIns="0" tIns="4571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4175" marR="5080" indent="-372110">
              <a:lnSpc>
                <a:spcPts val="2420"/>
              </a:lnSpc>
              <a:spcBef>
                <a:spcPts val="360"/>
              </a:spcBef>
            </a:pPr>
            <a:r>
              <a:rPr spc="-20" dirty="0">
                <a:solidFill>
                  <a:srgbClr val="FFFFFF"/>
                </a:solidFill>
                <a:latin typeface="Abadi" panose="020B0604020104020204" pitchFamily="34" charset="0"/>
                <a:cs typeface="Carlito"/>
              </a:rPr>
              <a:t>Cast </a:t>
            </a:r>
            <a:r>
              <a:rPr spc="-5" dirty="0">
                <a:solidFill>
                  <a:srgbClr val="FFFFFF"/>
                </a:solidFill>
                <a:latin typeface="Abadi" panose="020B0604020104020204" pitchFamily="34" charset="0"/>
                <a:cs typeface="Carlito"/>
              </a:rPr>
              <a:t>dictionary</a:t>
            </a:r>
            <a:r>
              <a:rPr spc="-135" dirty="0">
                <a:solidFill>
                  <a:srgbClr val="FFFFFF"/>
                </a:solidFill>
                <a:latin typeface="Abadi" panose="020B0604020104020204" pitchFamily="34" charset="0"/>
                <a:cs typeface="Carlito"/>
              </a:rPr>
              <a:t> </a:t>
            </a:r>
            <a:r>
              <a:rPr spc="-60" dirty="0">
                <a:solidFill>
                  <a:srgbClr val="FFFFFF"/>
                </a:solidFill>
                <a:latin typeface="Abadi" panose="020B0604020104020204" pitchFamily="34" charset="0"/>
                <a:cs typeface="Carlito"/>
              </a:rPr>
              <a:t>to  </a:t>
            </a:r>
            <a:r>
              <a:rPr spc="-30" dirty="0">
                <a:solidFill>
                  <a:srgbClr val="FFFFFF"/>
                </a:solidFill>
                <a:latin typeface="Abadi" panose="020B0604020104020204" pitchFamily="34" charset="0"/>
                <a:cs typeface="Carlito"/>
              </a:rPr>
              <a:t>DataFrame</a:t>
            </a:r>
            <a:endParaRPr dirty="0">
              <a:latin typeface="Abadi" panose="020B0604020104020204" pitchFamily="34" charset="0"/>
              <a:cs typeface="Carlito"/>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0055"/>
            <a:ext cx="8975652" cy="2050636"/>
          </a:xfrm>
          <a:prstGeom prst="rect">
            <a:avLst/>
          </a:prstGeom>
        </p:spPr>
        <p:txBody>
          <a:bodyPr/>
          <a:lstStyle/>
          <a:p>
            <a:r>
              <a:rPr lang="en-US" sz="2200" dirty="0">
                <a:solidFill>
                  <a:schemeClr val="accent3">
                    <a:lumMod val="25000"/>
                  </a:schemeClr>
                </a:solidFill>
                <a:latin typeface="Abadi" panose="020B0604020104020204" pitchFamily="34" charset="0"/>
              </a:rPr>
              <a:t>Initially some Exploratory Data Analysis (EDA) was performed on the dataset.</a:t>
            </a:r>
          </a:p>
          <a:p>
            <a:r>
              <a:rPr lang="en-US" sz="2200" dirty="0">
                <a:solidFill>
                  <a:schemeClr val="accent3">
                    <a:lumMod val="25000"/>
                  </a:schemeClr>
                </a:solidFill>
                <a:latin typeface="Abadi" panose="020B0604020104020204" pitchFamily="34" charset="0"/>
              </a:rPr>
              <a:t>Then the summaries launches per site, occurrences of each orbit and occurrences of mission outcome per orbit type were calculated.</a:t>
            </a:r>
          </a:p>
          <a:p>
            <a:r>
              <a:rPr lang="en-US" sz="2200" dirty="0">
                <a:solidFill>
                  <a:schemeClr val="accent3">
                    <a:lumMod val="25000"/>
                  </a:schemeClr>
                </a:solidFill>
                <a:latin typeface="Abadi" panose="020B0604020104020204" pitchFamily="34" charset="0"/>
              </a:rPr>
              <a:t>Finally, the landing outcome label was created from Outcome column.</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5AAA5D9-E2BD-BAFA-780F-77AB56C6DB48}"/>
              </a:ext>
            </a:extLst>
          </p:cNvPr>
          <p:cNvPicPr>
            <a:picLocks noChangeAspect="1"/>
          </p:cNvPicPr>
          <p:nvPr/>
        </p:nvPicPr>
        <p:blipFill>
          <a:blip r:embed="rId3"/>
          <a:stretch>
            <a:fillRect/>
          </a:stretch>
        </p:blipFill>
        <p:spPr>
          <a:xfrm>
            <a:off x="770012" y="3419353"/>
            <a:ext cx="7636062" cy="1402202"/>
          </a:xfrm>
          <a:prstGeom prst="rect">
            <a:avLst/>
          </a:prstGeom>
        </p:spPr>
      </p:pic>
      <p:sp>
        <p:nvSpPr>
          <p:cNvPr id="12" name="TextBox 11">
            <a:extLst>
              <a:ext uri="{FF2B5EF4-FFF2-40B4-BE49-F238E27FC236}">
                <a16:creationId xmlns:a16="http://schemas.microsoft.com/office/drawing/2014/main" id="{F66DD839-A388-83D7-EC75-2A5FAE6F6D91}"/>
              </a:ext>
            </a:extLst>
          </p:cNvPr>
          <p:cNvSpPr txBox="1"/>
          <p:nvPr/>
        </p:nvSpPr>
        <p:spPr>
          <a:xfrm>
            <a:off x="770012" y="4890105"/>
            <a:ext cx="8975652" cy="1446550"/>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accent3">
                    <a:lumMod val="25000"/>
                  </a:schemeClr>
                </a:solidFill>
                <a:latin typeface="Abadi" panose="020B0604020104020204" pitchFamily="34" charset="0"/>
              </a:rPr>
              <a:t>The GitHub URL of the completed data wrangling related notebooks, as an external reference and peer-review purpose is https://github.com/duneshime/Capstone_ds/blob/main/Data%20Wrangling.ipynb</a:t>
            </a:r>
            <a:endParaRPr lang="en-US" sz="2200" dirty="0"/>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0323"/>
            <a:ext cx="9745589" cy="176240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data, scatterplots and bar plots were used to visualize the relationship between pair of features:</a:t>
            </a:r>
          </a:p>
          <a:p>
            <a:pPr>
              <a:lnSpc>
                <a:spcPct val="100000"/>
              </a:lnSpc>
              <a:spcBef>
                <a:spcPts val="1400"/>
              </a:spcBef>
            </a:pPr>
            <a:r>
              <a:rPr lang="en-US" sz="2200" dirty="0">
                <a:solidFill>
                  <a:schemeClr val="accent3">
                    <a:lumMod val="25000"/>
                  </a:schemeClr>
                </a:solidFill>
                <a:latin typeface="Abadi"/>
              </a:rPr>
              <a:t>Payload Mass X Flight Number, Launch Site X Flight Number, Launch Site X Payload Mass, Orbit and Flight Number, Payload and Orbit</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423519D7-A457-D378-7977-6F327CC24E5F}"/>
              </a:ext>
            </a:extLst>
          </p:cNvPr>
          <p:cNvSpPr txBox="1"/>
          <p:nvPr/>
        </p:nvSpPr>
        <p:spPr>
          <a:xfrm>
            <a:off x="734028" y="5563375"/>
            <a:ext cx="9745588" cy="1169551"/>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The GitHub URL of the completed EDA with data visualization notebook </a:t>
            </a:r>
            <a:r>
              <a:rPr lang="en-IN" sz="2400" dirty="0" err="1">
                <a:latin typeface="Abadi" panose="020B0604020104020204" pitchFamily="34" charset="0"/>
                <a:hlinkClick r:id="rId3"/>
              </a:rPr>
              <a:t>Capstone_ds</a:t>
            </a:r>
            <a:r>
              <a:rPr lang="en-IN" sz="2400" dirty="0">
                <a:latin typeface="Abadi" panose="020B0604020104020204" pitchFamily="34" charset="0"/>
                <a:hlinkClick r:id="rId3"/>
              </a:rPr>
              <a:t>/EDA with Data </a:t>
            </a:r>
            <a:r>
              <a:rPr lang="en-IN" sz="2400" dirty="0" err="1">
                <a:latin typeface="Abadi" panose="020B0604020104020204" pitchFamily="34" charset="0"/>
                <a:hlinkClick r:id="rId3"/>
              </a:rPr>
              <a:t>Visualization.ipynb</a:t>
            </a:r>
            <a:r>
              <a:rPr lang="en-IN" sz="2400" dirty="0">
                <a:latin typeface="Abadi" panose="020B0604020104020204" pitchFamily="34" charset="0"/>
                <a:hlinkClick r:id="rId3"/>
              </a:rPr>
              <a:t> at main · </a:t>
            </a:r>
            <a:r>
              <a:rPr lang="en-IN" sz="2400" dirty="0" err="1">
                <a:latin typeface="Abadi" panose="020B0604020104020204" pitchFamily="34" charset="0"/>
                <a:hlinkClick r:id="rId3"/>
              </a:rPr>
              <a:t>duneshime</a:t>
            </a:r>
            <a:r>
              <a:rPr lang="en-IN" sz="2400" dirty="0">
                <a:latin typeface="Abadi" panose="020B0604020104020204" pitchFamily="34" charset="0"/>
                <a:hlinkClick r:id="rId3"/>
              </a:rPr>
              <a:t>/</a:t>
            </a:r>
            <a:r>
              <a:rPr lang="en-IN" sz="2400" dirty="0" err="1">
                <a:latin typeface="Abadi" panose="020B0604020104020204" pitchFamily="34" charset="0"/>
                <a:hlinkClick r:id="rId3"/>
              </a:rPr>
              <a:t>Capstone_ds</a:t>
            </a:r>
            <a:endParaRPr lang="en-US" sz="2200" dirty="0">
              <a:solidFill>
                <a:schemeClr val="accent3">
                  <a:lumMod val="25000"/>
                </a:schemeClr>
              </a:solidFill>
              <a:latin typeface="Abadi" panose="020B0604020104020204" pitchFamily="34" charset="0"/>
            </a:endParaRPr>
          </a:p>
        </p:txBody>
      </p:sp>
      <p:pic>
        <p:nvPicPr>
          <p:cNvPr id="12" name="Picture 11">
            <a:extLst>
              <a:ext uri="{FF2B5EF4-FFF2-40B4-BE49-F238E27FC236}">
                <a16:creationId xmlns:a16="http://schemas.microsoft.com/office/drawing/2014/main" id="{36545C35-C7B6-ED00-F811-E9B53F6A8516}"/>
              </a:ext>
            </a:extLst>
          </p:cNvPr>
          <p:cNvPicPr>
            <a:picLocks noChangeAspect="1"/>
          </p:cNvPicPr>
          <p:nvPr/>
        </p:nvPicPr>
        <p:blipFill>
          <a:blip r:embed="rId4"/>
          <a:stretch>
            <a:fillRect/>
          </a:stretch>
        </p:blipFill>
        <p:spPr>
          <a:xfrm>
            <a:off x="770011" y="3064546"/>
            <a:ext cx="9477232" cy="249882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5786"/>
            <a:ext cx="10053702" cy="5051425"/>
          </a:xfrm>
          <a:prstGeom prst="rect">
            <a:avLst/>
          </a:prstGeom>
        </p:spPr>
        <p:txBody>
          <a:bodyPr lIns="91440" tIns="45720" rIns="91440" bIns="45720" anchor="t"/>
          <a:lstStyle/>
          <a:p>
            <a:pPr marL="0" indent="0">
              <a:buNone/>
            </a:pPr>
            <a:r>
              <a:rPr lang="en-US" sz="1800" dirty="0">
                <a:solidFill>
                  <a:srgbClr val="292929"/>
                </a:solidFill>
                <a:effectLst/>
                <a:latin typeface="Abadi" panose="020B0604020104020204" pitchFamily="34" charset="0"/>
              </a:rPr>
              <a:t>The following SQL queries were performed: </a:t>
            </a:r>
            <a:endParaRPr lang="en-US" sz="1800"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Names of the unique launch sites in the space mission; </a:t>
            </a:r>
            <a:endParaRPr lang="en-US" sz="1800"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Top 5 launch sites whose name begin with the string 'CCA’; </a:t>
            </a:r>
            <a:endParaRPr lang="en-US" sz="1800"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Total payload mass carried by boosters launched by NASA (CRS); </a:t>
            </a:r>
            <a:endParaRPr lang="en-US" sz="1800"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Average payload mass carried by booster version F9 v1.1; </a:t>
            </a:r>
            <a:endParaRPr lang="en-US" sz="1800"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Date when the first successful landing outcome in ground pad was achieved; </a:t>
            </a:r>
            <a:endParaRPr lang="en-US" sz="1800"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Names of the boosters which have success in drone ship and have payload mass between 4000 and 6000 kg; </a:t>
            </a:r>
            <a:endParaRPr lang="en-US" sz="1800"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Total number of successful and failure mission outcomes; </a:t>
            </a:r>
            <a:endParaRPr lang="en-US" sz="1800"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Names of the booster versions which have carried the maximum payload mass; </a:t>
            </a:r>
            <a:endParaRPr lang="en-US" sz="1800"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Failed landing outcomes in drone ship, their booster versions, and launch site names for in year 2015; and </a:t>
            </a:r>
            <a:endParaRPr lang="en-US" sz="1800"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Rank of the count of landing outcomes (such as Failure (drone ship) or Success (ground pad)) between the date 2010-06-04 and 2017-03-20.</a:t>
            </a:r>
            <a:endParaRPr lang="en-US" sz="1800" dirty="0">
              <a:solidFill>
                <a:srgbClr val="292929"/>
              </a:solidFill>
              <a:effectLst/>
              <a:latin typeface="Arial" panose="020B0604020202020204" pitchFamily="34" charset="0"/>
            </a:endParaRPr>
          </a:p>
          <a:p>
            <a:pPr marL="0" indent="0">
              <a:buNone/>
            </a:pPr>
            <a:r>
              <a:rPr lang="en-US" sz="1800" dirty="0">
                <a:solidFill>
                  <a:srgbClr val="292929"/>
                </a:solidFill>
                <a:effectLst/>
                <a:latin typeface="Abadi" panose="020B0604020104020204" pitchFamily="34" charset="0"/>
              </a:rPr>
              <a:t>Source code: </a:t>
            </a:r>
            <a:r>
              <a:rPr lang="en-US" sz="1800" dirty="0">
                <a:solidFill>
                  <a:srgbClr val="0563C1"/>
                </a:solidFill>
                <a:effectLst/>
                <a:latin typeface="Abadi" panose="020B0604020104020204" pitchFamily="34" charset="0"/>
              </a:rPr>
              <a:t>https://github.com/duneshime/Capstone_ds/blob/main/EDA.ipynb</a:t>
            </a: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sz="1800" dirty="0">
                <a:solidFill>
                  <a:srgbClr val="292929"/>
                </a:solidFill>
                <a:effectLst/>
                <a:latin typeface="Abadi" panose="020B0604020104020204" pitchFamily="34" charset="0"/>
              </a:rPr>
              <a:t>Markers, circles, lines and marker clusters were used with Folium Maps </a:t>
            </a:r>
            <a:endParaRPr lang="en-US"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Markers indicate points like launch sites; </a:t>
            </a:r>
            <a:endParaRPr lang="en-US"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Circles indicate highlighted areas around specific coordinates, like NASA Johnson Space Center; </a:t>
            </a:r>
            <a:endParaRPr lang="en-US"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Marker clusters indicates groups of events in each coordinate, like launches in a launch site;  </a:t>
            </a:r>
            <a:endParaRPr lang="en-US" dirty="0"/>
          </a:p>
          <a:p>
            <a:pPr marL="0" indent="0">
              <a:buNone/>
            </a:pPr>
            <a:r>
              <a:rPr lang="en-US" sz="1800" dirty="0">
                <a:solidFill>
                  <a:srgbClr val="292929"/>
                </a:solidFill>
                <a:effectLst/>
                <a:latin typeface="Arial" panose="020B0604020202020204" pitchFamily="34" charset="0"/>
              </a:rPr>
              <a:t>• </a:t>
            </a:r>
            <a:r>
              <a:rPr lang="en-US" sz="1800" dirty="0">
                <a:solidFill>
                  <a:srgbClr val="292929"/>
                </a:solidFill>
                <a:effectLst/>
                <a:latin typeface="Abadi" panose="020B0604020104020204" pitchFamily="34" charset="0"/>
              </a:rPr>
              <a:t>Lines are used to indicate distances between two coordinate</a:t>
            </a:r>
          </a:p>
          <a:p>
            <a:pPr marL="0" indent="0">
              <a:buNone/>
            </a:pPr>
            <a:endParaRPr lang="en-US" sz="1800" dirty="0">
              <a:solidFill>
                <a:srgbClr val="292929"/>
              </a:solidFill>
              <a:latin typeface="Abadi" panose="020B0604020104020204" pitchFamily="34" charset="0"/>
            </a:endParaRPr>
          </a:p>
          <a:p>
            <a:pPr marL="0" indent="0">
              <a:buNone/>
            </a:pPr>
            <a:r>
              <a:rPr lang="en-IN" sz="1800" dirty="0">
                <a:solidFill>
                  <a:srgbClr val="292929"/>
                </a:solidFill>
                <a:effectLst/>
                <a:latin typeface="Abadi" panose="020B0604020104020204" pitchFamily="34" charset="0"/>
              </a:rPr>
              <a:t>Source code</a:t>
            </a:r>
            <a:r>
              <a:rPr lang="en-US" sz="1800" dirty="0">
                <a:solidFill>
                  <a:srgbClr val="292929"/>
                </a:solidFill>
                <a:effectLst/>
                <a:latin typeface="Abadi" panose="020B0604020104020204" pitchFamily="34" charset="0"/>
              </a:rPr>
              <a:t>: </a:t>
            </a:r>
            <a:r>
              <a:rPr lang="en-US" sz="1800" dirty="0">
                <a:solidFill>
                  <a:schemeClr val="accent1"/>
                </a:solidFill>
                <a:effectLst/>
                <a:latin typeface="Abadi" panose="020B0604020104020204" pitchFamily="34" charset="0"/>
              </a:rPr>
              <a:t>https://github.com/duneshime/Capstone_ds/blob/main/Interactive%20Visual%20Analytics%20with%20Folium%20lab.ipynb</a:t>
            </a:r>
            <a:endParaRPr lang="en-US" dirty="0">
              <a:solidFill>
                <a:schemeClr val="accent1"/>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2200" dirty="0">
                <a:solidFill>
                  <a:srgbClr val="292929"/>
                </a:solidFill>
                <a:effectLst/>
                <a:latin typeface="Abadi" panose="020B0604020104020204" pitchFamily="34" charset="0"/>
              </a:rPr>
              <a:t>The following graphs and plots were used to visualize data </a:t>
            </a:r>
            <a:endParaRPr lang="en-US" sz="2200" dirty="0"/>
          </a:p>
          <a:p>
            <a:pPr marL="0" indent="0">
              <a:buNone/>
            </a:pPr>
            <a:r>
              <a:rPr lang="en-US" sz="2200" dirty="0">
                <a:solidFill>
                  <a:srgbClr val="292929"/>
                </a:solidFill>
                <a:effectLst/>
                <a:latin typeface="Arial" panose="020B0604020202020204" pitchFamily="34" charset="0"/>
              </a:rPr>
              <a:t>	• </a:t>
            </a:r>
            <a:r>
              <a:rPr lang="en-US" sz="2200" dirty="0">
                <a:solidFill>
                  <a:srgbClr val="292929"/>
                </a:solidFill>
                <a:effectLst/>
                <a:latin typeface="Abadi" panose="020B0604020104020204" pitchFamily="34" charset="0"/>
              </a:rPr>
              <a:t>Percentage of launches by site </a:t>
            </a:r>
            <a:endParaRPr lang="en-US" sz="2200" dirty="0"/>
          </a:p>
          <a:p>
            <a:pPr marL="0" indent="0">
              <a:buNone/>
            </a:pPr>
            <a:r>
              <a:rPr lang="en-US" sz="2200" dirty="0">
                <a:solidFill>
                  <a:srgbClr val="292929"/>
                </a:solidFill>
                <a:effectLst/>
                <a:latin typeface="Arial" panose="020B0604020202020204" pitchFamily="34" charset="0"/>
              </a:rPr>
              <a:t>	• </a:t>
            </a:r>
            <a:r>
              <a:rPr lang="en-US" sz="2200" dirty="0">
                <a:solidFill>
                  <a:srgbClr val="292929"/>
                </a:solidFill>
                <a:effectLst/>
                <a:latin typeface="Abadi" panose="020B0604020104020204" pitchFamily="34" charset="0"/>
              </a:rPr>
              <a:t>Payload range </a:t>
            </a:r>
            <a:endParaRPr lang="en-US" sz="2200" dirty="0"/>
          </a:p>
          <a:p>
            <a:pPr marL="0" indent="0">
              <a:buNone/>
            </a:pPr>
            <a:r>
              <a:rPr lang="en-US" sz="2200" dirty="0">
                <a:solidFill>
                  <a:srgbClr val="292929"/>
                </a:solidFill>
                <a:effectLst/>
                <a:latin typeface="Abadi" panose="020B0604020104020204" pitchFamily="34" charset="0"/>
              </a:rPr>
              <a:t>This combination allowed to quickly analyze the relation between payloads </a:t>
            </a:r>
            <a:endParaRPr lang="en-US" sz="2200" dirty="0"/>
          </a:p>
          <a:p>
            <a:pPr marL="0" indent="0">
              <a:buNone/>
            </a:pPr>
            <a:r>
              <a:rPr lang="en-US" sz="2200" dirty="0">
                <a:solidFill>
                  <a:srgbClr val="292929"/>
                </a:solidFill>
                <a:effectLst/>
                <a:latin typeface="Abadi" panose="020B0604020104020204" pitchFamily="34" charset="0"/>
              </a:rPr>
              <a:t>and launch sites, helping to identify where is best place to launch according </a:t>
            </a:r>
            <a:endParaRPr lang="en-US" sz="2200" dirty="0"/>
          </a:p>
          <a:p>
            <a:pPr marL="0" indent="0">
              <a:buNone/>
            </a:pPr>
            <a:r>
              <a:rPr lang="en-US" sz="2200" dirty="0">
                <a:solidFill>
                  <a:srgbClr val="292929"/>
                </a:solidFill>
                <a:effectLst/>
                <a:latin typeface="Abadi" panose="020B0604020104020204" pitchFamily="34" charset="0"/>
              </a:rPr>
              <a:t>to payloads.</a:t>
            </a:r>
            <a:endParaRPr lang="en-US" sz="2200" dirty="0">
              <a:solidFill>
                <a:srgbClr val="292929"/>
              </a:solidFill>
              <a:latin typeface="Abadi" panose="020B0604020104020204" pitchFamily="34" charset="0"/>
            </a:endParaRPr>
          </a:p>
          <a:p>
            <a:pPr marL="0" indent="0">
              <a:buNone/>
            </a:pPr>
            <a:r>
              <a:rPr lang="en-IN" sz="2200" dirty="0">
                <a:solidFill>
                  <a:srgbClr val="292929"/>
                </a:solidFill>
                <a:effectLst/>
                <a:latin typeface="Arial" panose="020B0604020202020204" pitchFamily="34" charset="0"/>
              </a:rPr>
              <a:t>• </a:t>
            </a:r>
            <a:r>
              <a:rPr lang="en-IN" sz="2200" dirty="0">
                <a:solidFill>
                  <a:srgbClr val="292929"/>
                </a:solidFill>
                <a:effectLst/>
                <a:latin typeface="Abadi" panose="020B0604020104020204" pitchFamily="34" charset="0"/>
              </a:rPr>
              <a:t>Source code </a:t>
            </a:r>
            <a:r>
              <a:rPr lang="en-IN" sz="2200" dirty="0">
                <a:solidFill>
                  <a:schemeClr val="accent1"/>
                </a:solidFill>
                <a:effectLst/>
                <a:latin typeface="Abadi" panose="020B0604020104020204" pitchFamily="34" charset="0"/>
              </a:rPr>
              <a:t>https://github.com/duneshime/Capstone_ds/blob/main/spacex_dash_app.py</a:t>
            </a:r>
            <a:endParaRPr lang="en-US" sz="2200" dirty="0">
              <a:solidFill>
                <a:schemeClr val="accent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9704" y="1514696"/>
            <a:ext cx="9745589" cy="53433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compared: logistic regression, support vector machine, decision tree and k nearest neighbors.</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EEE0DDBC-D778-5575-4073-526D7EEC1266}"/>
              </a:ext>
            </a:extLst>
          </p:cNvPr>
          <p:cNvGrpSpPr/>
          <p:nvPr/>
        </p:nvGrpSpPr>
        <p:grpSpPr>
          <a:xfrm>
            <a:off x="1115680" y="2402153"/>
            <a:ext cx="2395417" cy="1963412"/>
            <a:chOff x="3829811" y="1941575"/>
            <a:chExt cx="1923414" cy="1720596"/>
          </a:xfrm>
        </p:grpSpPr>
        <p:sp>
          <p:nvSpPr>
            <p:cNvPr id="51" name="object 6">
              <a:extLst>
                <a:ext uri="{FF2B5EF4-FFF2-40B4-BE49-F238E27FC236}">
                  <a16:creationId xmlns:a16="http://schemas.microsoft.com/office/drawing/2014/main" id="{221F2262-FD97-BE5B-683F-A8A960D23DCE}"/>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52" name="object 7">
              <a:extLst>
                <a:ext uri="{FF2B5EF4-FFF2-40B4-BE49-F238E27FC236}">
                  <a16:creationId xmlns:a16="http://schemas.microsoft.com/office/drawing/2014/main" id="{53560E92-858C-6A2D-4298-4D9E9334A6AE}"/>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53" name="object 8">
              <a:extLst>
                <a:ext uri="{FF2B5EF4-FFF2-40B4-BE49-F238E27FC236}">
                  <a16:creationId xmlns:a16="http://schemas.microsoft.com/office/drawing/2014/main" id="{DD7909EB-701A-7D1A-1770-5B378862942F}"/>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grpSp>
      <p:sp>
        <p:nvSpPr>
          <p:cNvPr id="6" name="object 9">
            <a:extLst>
              <a:ext uri="{FF2B5EF4-FFF2-40B4-BE49-F238E27FC236}">
                <a16:creationId xmlns:a16="http://schemas.microsoft.com/office/drawing/2014/main" id="{3615314D-E259-A46D-6681-3BD71A37E45F}"/>
              </a:ext>
            </a:extLst>
          </p:cNvPr>
          <p:cNvSpPr txBox="1"/>
          <p:nvPr/>
        </p:nvSpPr>
        <p:spPr>
          <a:xfrm>
            <a:off x="1284591" y="2884691"/>
            <a:ext cx="1953346" cy="27507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spc="-5" dirty="0">
                <a:solidFill>
                  <a:srgbClr val="FFFFFF"/>
                </a:solidFill>
                <a:latin typeface="Abadi" panose="020B0604020104020204" pitchFamily="34" charset="0"/>
                <a:cs typeface="Carlito"/>
              </a:rPr>
              <a:t>Split </a:t>
            </a:r>
            <a:r>
              <a:rPr sz="1700" dirty="0">
                <a:solidFill>
                  <a:srgbClr val="FFFFFF"/>
                </a:solidFill>
                <a:latin typeface="Abadi" panose="020B0604020104020204" pitchFamily="34" charset="0"/>
                <a:cs typeface="Carlito"/>
              </a:rPr>
              <a:t>label</a:t>
            </a:r>
            <a:r>
              <a:rPr sz="1700" spc="-195" dirty="0">
                <a:solidFill>
                  <a:srgbClr val="FFFFFF"/>
                </a:solidFill>
                <a:latin typeface="Abadi" panose="020B0604020104020204" pitchFamily="34" charset="0"/>
                <a:cs typeface="Carlito"/>
              </a:rPr>
              <a:t> </a:t>
            </a:r>
            <a:r>
              <a:rPr sz="1700" spc="-5" dirty="0">
                <a:solidFill>
                  <a:srgbClr val="FFFFFF"/>
                </a:solidFill>
                <a:latin typeface="Abadi" panose="020B0604020104020204" pitchFamily="34" charset="0"/>
                <a:cs typeface="Carlito"/>
              </a:rPr>
              <a:t>column</a:t>
            </a:r>
            <a:endParaRPr sz="1700">
              <a:latin typeface="Abadi" panose="020B0604020104020204" pitchFamily="34" charset="0"/>
              <a:cs typeface="Carlito"/>
            </a:endParaRPr>
          </a:p>
        </p:txBody>
      </p:sp>
      <p:sp>
        <p:nvSpPr>
          <p:cNvPr id="7" name="object 10">
            <a:extLst>
              <a:ext uri="{FF2B5EF4-FFF2-40B4-BE49-F238E27FC236}">
                <a16:creationId xmlns:a16="http://schemas.microsoft.com/office/drawing/2014/main" id="{368FD7DA-E2F6-7BAF-5F8F-EC8A7DB94E40}"/>
              </a:ext>
            </a:extLst>
          </p:cNvPr>
          <p:cNvSpPr txBox="1"/>
          <p:nvPr/>
        </p:nvSpPr>
        <p:spPr>
          <a:xfrm>
            <a:off x="1203820" y="3120911"/>
            <a:ext cx="2145517" cy="27507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dirty="0">
                <a:solidFill>
                  <a:srgbClr val="FFFFFF"/>
                </a:solidFill>
                <a:latin typeface="Abadi" panose="020B0604020104020204" pitchFamily="34" charset="0"/>
                <a:cs typeface="Carlito"/>
              </a:rPr>
              <a:t>‘Class’ </a:t>
            </a:r>
            <a:r>
              <a:rPr sz="1700" spc="-15" dirty="0">
                <a:solidFill>
                  <a:srgbClr val="FFFFFF"/>
                </a:solidFill>
                <a:latin typeface="Abadi" panose="020B0604020104020204" pitchFamily="34" charset="0"/>
                <a:cs typeface="Carlito"/>
              </a:rPr>
              <a:t>from</a:t>
            </a:r>
            <a:r>
              <a:rPr sz="1700" spc="-200" dirty="0">
                <a:solidFill>
                  <a:srgbClr val="FFFFFF"/>
                </a:solidFill>
                <a:latin typeface="Abadi" panose="020B0604020104020204" pitchFamily="34" charset="0"/>
                <a:cs typeface="Carlito"/>
              </a:rPr>
              <a:t> </a:t>
            </a:r>
            <a:r>
              <a:rPr sz="1700" spc="-15" dirty="0">
                <a:solidFill>
                  <a:srgbClr val="FFFFFF"/>
                </a:solidFill>
                <a:latin typeface="Abadi" panose="020B0604020104020204" pitchFamily="34" charset="0"/>
                <a:cs typeface="Carlito"/>
              </a:rPr>
              <a:t>dataset</a:t>
            </a:r>
            <a:endParaRPr sz="1700">
              <a:latin typeface="Abadi" panose="020B0604020104020204" pitchFamily="34" charset="0"/>
              <a:cs typeface="Carlito"/>
            </a:endParaRPr>
          </a:p>
        </p:txBody>
      </p:sp>
      <p:grpSp>
        <p:nvGrpSpPr>
          <p:cNvPr id="8" name="object 11">
            <a:extLst>
              <a:ext uri="{FF2B5EF4-FFF2-40B4-BE49-F238E27FC236}">
                <a16:creationId xmlns:a16="http://schemas.microsoft.com/office/drawing/2014/main" id="{016C1257-BACF-2880-DDE8-EF1A6BAA730E}"/>
              </a:ext>
            </a:extLst>
          </p:cNvPr>
          <p:cNvGrpSpPr/>
          <p:nvPr/>
        </p:nvGrpSpPr>
        <p:grpSpPr>
          <a:xfrm>
            <a:off x="1115680" y="3843641"/>
            <a:ext cx="2395417" cy="1965151"/>
            <a:chOff x="3829811" y="3383279"/>
            <a:chExt cx="1923414" cy="1722120"/>
          </a:xfrm>
        </p:grpSpPr>
        <p:sp>
          <p:nvSpPr>
            <p:cNvPr id="48" name="object 12">
              <a:extLst>
                <a:ext uri="{FF2B5EF4-FFF2-40B4-BE49-F238E27FC236}">
                  <a16:creationId xmlns:a16="http://schemas.microsoft.com/office/drawing/2014/main" id="{7FA03D3B-C581-5A77-C2A6-49E744E54FB3}"/>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49" name="object 13">
              <a:extLst>
                <a:ext uri="{FF2B5EF4-FFF2-40B4-BE49-F238E27FC236}">
                  <a16:creationId xmlns:a16="http://schemas.microsoft.com/office/drawing/2014/main" id="{3B446074-F4AA-4DE7-A31C-AB381B7909D5}"/>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50" name="object 14">
              <a:extLst>
                <a:ext uri="{FF2B5EF4-FFF2-40B4-BE49-F238E27FC236}">
                  <a16:creationId xmlns:a16="http://schemas.microsoft.com/office/drawing/2014/main" id="{08E6E2DA-3B3E-D15F-3057-12637AB3FB96}"/>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grpSp>
      <p:sp>
        <p:nvSpPr>
          <p:cNvPr id="9" name="object 15">
            <a:extLst>
              <a:ext uri="{FF2B5EF4-FFF2-40B4-BE49-F238E27FC236}">
                <a16:creationId xmlns:a16="http://schemas.microsoft.com/office/drawing/2014/main" id="{93A4E51F-14F7-63FB-81F7-74FF50687A97}"/>
              </a:ext>
            </a:extLst>
          </p:cNvPr>
          <p:cNvSpPr txBox="1"/>
          <p:nvPr/>
        </p:nvSpPr>
        <p:spPr>
          <a:xfrm>
            <a:off x="1296785" y="4209046"/>
            <a:ext cx="1898778" cy="27507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spc="-5" dirty="0">
                <a:solidFill>
                  <a:srgbClr val="FFFFFF"/>
                </a:solidFill>
                <a:latin typeface="Abadi" panose="020B0604020104020204" pitchFamily="34" charset="0"/>
                <a:cs typeface="Carlito"/>
              </a:rPr>
              <a:t>Fit </a:t>
            </a:r>
            <a:r>
              <a:rPr sz="1700" dirty="0">
                <a:solidFill>
                  <a:srgbClr val="FFFFFF"/>
                </a:solidFill>
                <a:latin typeface="Abadi" panose="020B0604020104020204" pitchFamily="34" charset="0"/>
                <a:cs typeface="Carlito"/>
              </a:rPr>
              <a:t>and</a:t>
            </a:r>
            <a:r>
              <a:rPr sz="1700" spc="-170" dirty="0">
                <a:solidFill>
                  <a:srgbClr val="FFFFFF"/>
                </a:solidFill>
                <a:latin typeface="Abadi" panose="020B0604020104020204" pitchFamily="34" charset="0"/>
                <a:cs typeface="Carlito"/>
              </a:rPr>
              <a:t> </a:t>
            </a:r>
            <a:r>
              <a:rPr sz="1700" spc="-45" dirty="0">
                <a:solidFill>
                  <a:srgbClr val="FFFFFF"/>
                </a:solidFill>
                <a:latin typeface="Abadi" panose="020B0604020104020204" pitchFamily="34" charset="0"/>
                <a:cs typeface="Carlito"/>
              </a:rPr>
              <a:t>Transform</a:t>
            </a:r>
            <a:endParaRPr sz="1700">
              <a:latin typeface="Abadi" panose="020B0604020104020204" pitchFamily="34" charset="0"/>
              <a:cs typeface="Carlito"/>
            </a:endParaRPr>
          </a:p>
        </p:txBody>
      </p:sp>
      <p:sp>
        <p:nvSpPr>
          <p:cNvPr id="10" name="object 16">
            <a:extLst>
              <a:ext uri="{FF2B5EF4-FFF2-40B4-BE49-F238E27FC236}">
                <a16:creationId xmlns:a16="http://schemas.microsoft.com/office/drawing/2014/main" id="{0B8711C1-D92E-3089-475F-F092281C1646}"/>
              </a:ext>
            </a:extLst>
          </p:cNvPr>
          <p:cNvSpPr txBox="1"/>
          <p:nvPr/>
        </p:nvSpPr>
        <p:spPr>
          <a:xfrm>
            <a:off x="1430895" y="4445039"/>
            <a:ext cx="1595891" cy="27443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0"/>
              </a:spcBef>
            </a:pPr>
            <a:r>
              <a:rPr sz="1700" spc="-15" dirty="0">
                <a:solidFill>
                  <a:srgbClr val="FFFFFF"/>
                </a:solidFill>
                <a:latin typeface="Abadi" panose="020B0604020104020204" pitchFamily="34" charset="0"/>
                <a:cs typeface="Carlito"/>
              </a:rPr>
              <a:t>Features</a:t>
            </a:r>
            <a:r>
              <a:rPr sz="1700" spc="-135" dirty="0">
                <a:solidFill>
                  <a:srgbClr val="FFFFFF"/>
                </a:solidFill>
                <a:latin typeface="Abadi" panose="020B0604020104020204" pitchFamily="34" charset="0"/>
                <a:cs typeface="Carlito"/>
              </a:rPr>
              <a:t> </a:t>
            </a:r>
            <a:r>
              <a:rPr sz="1700" dirty="0">
                <a:solidFill>
                  <a:srgbClr val="FFFFFF"/>
                </a:solidFill>
                <a:latin typeface="Abadi" panose="020B0604020104020204" pitchFamily="34" charset="0"/>
                <a:cs typeface="Carlito"/>
              </a:rPr>
              <a:t>using</a:t>
            </a:r>
            <a:endParaRPr sz="1700">
              <a:latin typeface="Abadi" panose="020B0604020104020204" pitchFamily="34" charset="0"/>
              <a:cs typeface="Carlito"/>
            </a:endParaRPr>
          </a:p>
        </p:txBody>
      </p:sp>
      <p:sp>
        <p:nvSpPr>
          <p:cNvPr id="11" name="object 17">
            <a:extLst>
              <a:ext uri="{FF2B5EF4-FFF2-40B4-BE49-F238E27FC236}">
                <a16:creationId xmlns:a16="http://schemas.microsoft.com/office/drawing/2014/main" id="{BDD42391-2D3E-B766-70BE-764DA14AE91C}"/>
              </a:ext>
            </a:extLst>
          </p:cNvPr>
          <p:cNvSpPr txBox="1"/>
          <p:nvPr/>
        </p:nvSpPr>
        <p:spPr>
          <a:xfrm>
            <a:off x="1383652" y="4682783"/>
            <a:ext cx="1703444" cy="27443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0"/>
              </a:spcBef>
            </a:pPr>
            <a:r>
              <a:rPr sz="1700" spc="-10" dirty="0">
                <a:solidFill>
                  <a:srgbClr val="FFFFFF"/>
                </a:solidFill>
                <a:latin typeface="Abadi" panose="020B0604020104020204" pitchFamily="34" charset="0"/>
                <a:cs typeface="Carlito"/>
              </a:rPr>
              <a:t>Standard</a:t>
            </a:r>
            <a:r>
              <a:rPr sz="1700" spc="-200" dirty="0">
                <a:solidFill>
                  <a:srgbClr val="FFFFFF"/>
                </a:solidFill>
                <a:latin typeface="Abadi" panose="020B0604020104020204" pitchFamily="34" charset="0"/>
                <a:cs typeface="Carlito"/>
              </a:rPr>
              <a:t> </a:t>
            </a:r>
            <a:r>
              <a:rPr sz="1700" spc="-5" dirty="0">
                <a:solidFill>
                  <a:srgbClr val="FFFFFF"/>
                </a:solidFill>
                <a:latin typeface="Abadi" panose="020B0604020104020204" pitchFamily="34" charset="0"/>
                <a:cs typeface="Carlito"/>
              </a:rPr>
              <a:t>Scaler</a:t>
            </a:r>
            <a:endParaRPr sz="1700">
              <a:latin typeface="Abadi" panose="020B0604020104020204" pitchFamily="34" charset="0"/>
              <a:cs typeface="Carlito"/>
            </a:endParaRPr>
          </a:p>
        </p:txBody>
      </p:sp>
      <p:grpSp>
        <p:nvGrpSpPr>
          <p:cNvPr id="12" name="object 18">
            <a:extLst>
              <a:ext uri="{FF2B5EF4-FFF2-40B4-BE49-F238E27FC236}">
                <a16:creationId xmlns:a16="http://schemas.microsoft.com/office/drawing/2014/main" id="{80671E4C-DB50-5CC8-0D96-ECB90754EFEA}"/>
              </a:ext>
            </a:extLst>
          </p:cNvPr>
          <p:cNvGrpSpPr/>
          <p:nvPr/>
        </p:nvGrpSpPr>
        <p:grpSpPr>
          <a:xfrm>
            <a:off x="1115682" y="5367075"/>
            <a:ext cx="3665172" cy="1316622"/>
            <a:chOff x="3829811" y="4826508"/>
            <a:chExt cx="2942971" cy="1153795"/>
          </a:xfrm>
        </p:grpSpPr>
        <p:sp>
          <p:nvSpPr>
            <p:cNvPr id="45" name="object 19">
              <a:extLst>
                <a:ext uri="{FF2B5EF4-FFF2-40B4-BE49-F238E27FC236}">
                  <a16:creationId xmlns:a16="http://schemas.microsoft.com/office/drawing/2014/main" id="{15900450-D231-B24E-83F2-9A68342C5CF3}"/>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46" name="object 20">
              <a:extLst>
                <a:ext uri="{FF2B5EF4-FFF2-40B4-BE49-F238E27FC236}">
                  <a16:creationId xmlns:a16="http://schemas.microsoft.com/office/drawing/2014/main" id="{32692854-53CC-0011-807F-8E18A3DD1322}"/>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47" name="object 21">
              <a:extLst>
                <a:ext uri="{FF2B5EF4-FFF2-40B4-BE49-F238E27FC236}">
                  <a16:creationId xmlns:a16="http://schemas.microsoft.com/office/drawing/2014/main" id="{6D962E23-20F0-4228-3703-788CB242C66A}"/>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grpSp>
      <p:sp>
        <p:nvSpPr>
          <p:cNvPr id="13" name="object 22">
            <a:extLst>
              <a:ext uri="{FF2B5EF4-FFF2-40B4-BE49-F238E27FC236}">
                <a16:creationId xmlns:a16="http://schemas.microsoft.com/office/drawing/2014/main" id="{E8BECE4C-C33E-D953-523B-4DE40F0D7550}"/>
              </a:ext>
            </a:extLst>
          </p:cNvPr>
          <p:cNvSpPr txBox="1"/>
          <p:nvPr/>
        </p:nvSpPr>
        <p:spPr>
          <a:xfrm>
            <a:off x="1389748" y="5769511"/>
            <a:ext cx="1674974" cy="27507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spc="-30" dirty="0">
                <a:solidFill>
                  <a:srgbClr val="FFFFFF"/>
                </a:solidFill>
                <a:latin typeface="Abadi" panose="020B0604020104020204" pitchFamily="34" charset="0"/>
                <a:cs typeface="Carlito"/>
              </a:rPr>
              <a:t>Train_test_split</a:t>
            </a:r>
            <a:endParaRPr sz="1700">
              <a:latin typeface="Abadi" panose="020B0604020104020204" pitchFamily="34" charset="0"/>
              <a:cs typeface="Carlito"/>
            </a:endParaRPr>
          </a:p>
        </p:txBody>
      </p:sp>
      <p:sp>
        <p:nvSpPr>
          <p:cNvPr id="14" name="object 23">
            <a:extLst>
              <a:ext uri="{FF2B5EF4-FFF2-40B4-BE49-F238E27FC236}">
                <a16:creationId xmlns:a16="http://schemas.microsoft.com/office/drawing/2014/main" id="{FB38ADBB-9145-96DD-428A-EBCDC4C5A8A6}"/>
              </a:ext>
            </a:extLst>
          </p:cNvPr>
          <p:cNvSpPr txBox="1"/>
          <p:nvPr/>
        </p:nvSpPr>
        <p:spPr>
          <a:xfrm>
            <a:off x="1869808" y="6006504"/>
            <a:ext cx="512456" cy="27443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0"/>
              </a:spcBef>
            </a:pPr>
            <a:r>
              <a:rPr sz="1700" dirty="0">
                <a:solidFill>
                  <a:srgbClr val="FFFFFF"/>
                </a:solidFill>
                <a:latin typeface="Abadi" panose="020B0604020104020204" pitchFamily="34" charset="0"/>
                <a:cs typeface="Carlito"/>
              </a:rPr>
              <a:t>d</a:t>
            </a:r>
            <a:r>
              <a:rPr sz="1700" spc="-25" dirty="0">
                <a:solidFill>
                  <a:srgbClr val="FFFFFF"/>
                </a:solidFill>
                <a:latin typeface="Abadi" panose="020B0604020104020204" pitchFamily="34" charset="0"/>
                <a:cs typeface="Carlito"/>
              </a:rPr>
              <a:t>a</a:t>
            </a:r>
            <a:r>
              <a:rPr sz="1700" spc="-45" dirty="0">
                <a:solidFill>
                  <a:srgbClr val="FFFFFF"/>
                </a:solidFill>
                <a:latin typeface="Abadi" panose="020B0604020104020204" pitchFamily="34" charset="0"/>
                <a:cs typeface="Carlito"/>
              </a:rPr>
              <a:t>t</a:t>
            </a:r>
            <a:r>
              <a:rPr sz="1700" dirty="0">
                <a:solidFill>
                  <a:srgbClr val="FFFFFF"/>
                </a:solidFill>
                <a:latin typeface="Abadi" panose="020B0604020104020204" pitchFamily="34" charset="0"/>
                <a:cs typeface="Carlito"/>
              </a:rPr>
              <a:t>a</a:t>
            </a:r>
            <a:endParaRPr sz="1700">
              <a:latin typeface="Abadi" panose="020B0604020104020204" pitchFamily="34" charset="0"/>
              <a:cs typeface="Carlito"/>
            </a:endParaRPr>
          </a:p>
        </p:txBody>
      </p:sp>
      <p:grpSp>
        <p:nvGrpSpPr>
          <p:cNvPr id="15" name="object 24">
            <a:extLst>
              <a:ext uri="{FF2B5EF4-FFF2-40B4-BE49-F238E27FC236}">
                <a16:creationId xmlns:a16="http://schemas.microsoft.com/office/drawing/2014/main" id="{78D85B40-2B3C-648C-2832-07AE4C01607D}"/>
              </a:ext>
            </a:extLst>
          </p:cNvPr>
          <p:cNvGrpSpPr/>
          <p:nvPr/>
        </p:nvGrpSpPr>
        <p:grpSpPr>
          <a:xfrm>
            <a:off x="3674477" y="4050597"/>
            <a:ext cx="2395417" cy="2633099"/>
            <a:chOff x="6388608" y="3672840"/>
            <a:chExt cx="1923414" cy="2307463"/>
          </a:xfrm>
        </p:grpSpPr>
        <p:sp>
          <p:nvSpPr>
            <p:cNvPr id="42" name="object 25">
              <a:extLst>
                <a:ext uri="{FF2B5EF4-FFF2-40B4-BE49-F238E27FC236}">
                  <a16:creationId xmlns:a16="http://schemas.microsoft.com/office/drawing/2014/main" id="{5CD7EE87-A570-37A1-EFF7-DED310B221C1}"/>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43" name="object 26">
              <a:extLst>
                <a:ext uri="{FF2B5EF4-FFF2-40B4-BE49-F238E27FC236}">
                  <a16:creationId xmlns:a16="http://schemas.microsoft.com/office/drawing/2014/main" id="{DAF8713E-E610-356F-8914-E46BA58BA131}"/>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44" name="object 27">
              <a:extLst>
                <a:ext uri="{FF2B5EF4-FFF2-40B4-BE49-F238E27FC236}">
                  <a16:creationId xmlns:a16="http://schemas.microsoft.com/office/drawing/2014/main" id="{5D33E075-891F-9B5A-3CEB-2EDCF102C9E1}"/>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grpSp>
      <p:sp>
        <p:nvSpPr>
          <p:cNvPr id="16" name="object 28">
            <a:extLst>
              <a:ext uri="{FF2B5EF4-FFF2-40B4-BE49-F238E27FC236}">
                <a16:creationId xmlns:a16="http://schemas.microsoft.com/office/drawing/2014/main" id="{336113DE-F142-3785-0A9B-DED4D784A4C4}"/>
              </a:ext>
            </a:extLst>
          </p:cNvPr>
          <p:cNvSpPr txBox="1"/>
          <p:nvPr/>
        </p:nvSpPr>
        <p:spPr>
          <a:xfrm>
            <a:off x="4021696" y="5651666"/>
            <a:ext cx="1519181" cy="27443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0"/>
              </a:spcBef>
            </a:pPr>
            <a:r>
              <a:rPr sz="1700" spc="-10" dirty="0">
                <a:solidFill>
                  <a:srgbClr val="FFFFFF"/>
                </a:solidFill>
                <a:latin typeface="Abadi" panose="020B0604020104020204" pitchFamily="34" charset="0"/>
                <a:cs typeface="Carlito"/>
              </a:rPr>
              <a:t>GridSearchCV</a:t>
            </a:r>
            <a:endParaRPr sz="1700">
              <a:latin typeface="Abadi" panose="020B0604020104020204" pitchFamily="34" charset="0"/>
              <a:cs typeface="Carlito"/>
            </a:endParaRPr>
          </a:p>
        </p:txBody>
      </p:sp>
      <p:sp>
        <p:nvSpPr>
          <p:cNvPr id="17" name="object 29">
            <a:extLst>
              <a:ext uri="{FF2B5EF4-FFF2-40B4-BE49-F238E27FC236}">
                <a16:creationId xmlns:a16="http://schemas.microsoft.com/office/drawing/2014/main" id="{C0582EFC-DE6A-1600-7D7B-19FF666DB819}"/>
              </a:ext>
            </a:extLst>
          </p:cNvPr>
          <p:cNvSpPr txBox="1"/>
          <p:nvPr/>
        </p:nvSpPr>
        <p:spPr>
          <a:xfrm>
            <a:off x="3771759" y="5846473"/>
            <a:ext cx="2157379" cy="538609"/>
          </a:xfrm>
          <a:prstGeom prst="rect">
            <a:avLst/>
          </a:prstGeom>
        </p:spPr>
        <p:txBody>
          <a:bodyPr vert="horz" wrap="square" lIns="0" tIns="254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223520" algn="ctr">
              <a:lnSpc>
                <a:spcPts val="2000"/>
              </a:lnSpc>
              <a:spcBef>
                <a:spcPts val="200"/>
              </a:spcBef>
            </a:pPr>
            <a:r>
              <a:rPr sz="1700" spc="-5" dirty="0">
                <a:solidFill>
                  <a:srgbClr val="FFFFFF"/>
                </a:solidFill>
                <a:latin typeface="Abadi" panose="020B0604020104020204" pitchFamily="34" charset="0"/>
                <a:cs typeface="Carlito"/>
              </a:rPr>
              <a:t>(cv=10) to find  optimal</a:t>
            </a:r>
            <a:r>
              <a:rPr sz="1700" spc="-155" dirty="0">
                <a:solidFill>
                  <a:srgbClr val="FFFFFF"/>
                </a:solidFill>
                <a:latin typeface="Abadi" panose="020B0604020104020204" pitchFamily="34" charset="0"/>
                <a:cs typeface="Carlito"/>
              </a:rPr>
              <a:t> </a:t>
            </a:r>
            <a:r>
              <a:rPr sz="1700" spc="-20" dirty="0">
                <a:solidFill>
                  <a:srgbClr val="FFFFFF"/>
                </a:solidFill>
                <a:latin typeface="Abadi" panose="020B0604020104020204" pitchFamily="34" charset="0"/>
                <a:cs typeface="Carlito"/>
              </a:rPr>
              <a:t>parameters</a:t>
            </a:r>
            <a:endParaRPr sz="1700">
              <a:latin typeface="Abadi" panose="020B0604020104020204" pitchFamily="34" charset="0"/>
              <a:cs typeface="Carlito"/>
            </a:endParaRPr>
          </a:p>
        </p:txBody>
      </p:sp>
      <p:grpSp>
        <p:nvGrpSpPr>
          <p:cNvPr id="18" name="object 30">
            <a:extLst>
              <a:ext uri="{FF2B5EF4-FFF2-40B4-BE49-F238E27FC236}">
                <a16:creationId xmlns:a16="http://schemas.microsoft.com/office/drawing/2014/main" id="{AE05BFE1-B531-2249-7528-47C1481E6584}"/>
              </a:ext>
            </a:extLst>
          </p:cNvPr>
          <p:cNvGrpSpPr/>
          <p:nvPr/>
        </p:nvGrpSpPr>
        <p:grpSpPr>
          <a:xfrm>
            <a:off x="3674477" y="2607190"/>
            <a:ext cx="2395417" cy="2634548"/>
            <a:chOff x="6388608" y="2229611"/>
            <a:chExt cx="1923414" cy="2308733"/>
          </a:xfrm>
        </p:grpSpPr>
        <p:sp>
          <p:nvSpPr>
            <p:cNvPr id="39" name="object 31">
              <a:extLst>
                <a:ext uri="{FF2B5EF4-FFF2-40B4-BE49-F238E27FC236}">
                  <a16:creationId xmlns:a16="http://schemas.microsoft.com/office/drawing/2014/main" id="{953DF128-0C3E-1571-C27E-4CC82CA0DB7B}"/>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40" name="object 32">
              <a:extLst>
                <a:ext uri="{FF2B5EF4-FFF2-40B4-BE49-F238E27FC236}">
                  <a16:creationId xmlns:a16="http://schemas.microsoft.com/office/drawing/2014/main" id="{037D64A0-5626-9733-13A3-A9C81FE3E205}"/>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41" name="object 33">
              <a:extLst>
                <a:ext uri="{FF2B5EF4-FFF2-40B4-BE49-F238E27FC236}">
                  <a16:creationId xmlns:a16="http://schemas.microsoft.com/office/drawing/2014/main" id="{933B771F-1E3F-F3DB-2126-DB36D730C548}"/>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grpSp>
      <p:sp>
        <p:nvSpPr>
          <p:cNvPr id="19" name="object 34">
            <a:extLst>
              <a:ext uri="{FF2B5EF4-FFF2-40B4-BE49-F238E27FC236}">
                <a16:creationId xmlns:a16="http://schemas.microsoft.com/office/drawing/2014/main" id="{45BC42E8-43D2-C15C-289D-F937801E022C}"/>
              </a:ext>
            </a:extLst>
          </p:cNvPr>
          <p:cNvSpPr txBox="1"/>
          <p:nvPr/>
        </p:nvSpPr>
        <p:spPr>
          <a:xfrm>
            <a:off x="3832465" y="4090175"/>
            <a:ext cx="1984978" cy="27507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dirty="0">
                <a:solidFill>
                  <a:srgbClr val="FFFFFF"/>
                </a:solidFill>
                <a:latin typeface="Abadi" panose="020B0604020104020204" pitchFamily="34" charset="0"/>
                <a:cs typeface="Carlito"/>
              </a:rPr>
              <a:t>Use</a:t>
            </a:r>
            <a:r>
              <a:rPr sz="1700" spc="-100" dirty="0">
                <a:solidFill>
                  <a:srgbClr val="FFFFFF"/>
                </a:solidFill>
                <a:latin typeface="Abadi" panose="020B0604020104020204" pitchFamily="34" charset="0"/>
                <a:cs typeface="Carlito"/>
              </a:rPr>
              <a:t> </a:t>
            </a:r>
            <a:r>
              <a:rPr sz="1700" spc="-10" dirty="0">
                <a:solidFill>
                  <a:srgbClr val="FFFFFF"/>
                </a:solidFill>
                <a:latin typeface="Abadi" panose="020B0604020104020204" pitchFamily="34" charset="0"/>
                <a:cs typeface="Carlito"/>
              </a:rPr>
              <a:t>GridSearchCV</a:t>
            </a:r>
            <a:endParaRPr sz="1700">
              <a:latin typeface="Abadi" panose="020B0604020104020204" pitchFamily="34" charset="0"/>
              <a:cs typeface="Carlito"/>
            </a:endParaRPr>
          </a:p>
        </p:txBody>
      </p:sp>
      <p:sp>
        <p:nvSpPr>
          <p:cNvPr id="20" name="object 35">
            <a:extLst>
              <a:ext uri="{FF2B5EF4-FFF2-40B4-BE49-F238E27FC236}">
                <a16:creationId xmlns:a16="http://schemas.microsoft.com/office/drawing/2014/main" id="{5CC20C8B-E9E7-1FC0-3236-7A914F4231F9}"/>
              </a:ext>
            </a:extLst>
          </p:cNvPr>
          <p:cNvSpPr txBox="1"/>
          <p:nvPr/>
        </p:nvSpPr>
        <p:spPr>
          <a:xfrm>
            <a:off x="3888853" y="4325785"/>
            <a:ext cx="1848166" cy="27443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0"/>
              </a:spcBef>
            </a:pPr>
            <a:r>
              <a:rPr sz="1700" dirty="0">
                <a:solidFill>
                  <a:srgbClr val="FFFFFF"/>
                </a:solidFill>
                <a:latin typeface="Abadi" panose="020B0604020104020204" pitchFamily="34" charset="0"/>
                <a:cs typeface="Carlito"/>
              </a:rPr>
              <a:t>on LogReg,</a:t>
            </a:r>
            <a:r>
              <a:rPr sz="1700" spc="-200" dirty="0">
                <a:solidFill>
                  <a:srgbClr val="FFFFFF"/>
                </a:solidFill>
                <a:latin typeface="Abadi" panose="020B0604020104020204" pitchFamily="34" charset="0"/>
                <a:cs typeface="Carlito"/>
              </a:rPr>
              <a:t> </a:t>
            </a:r>
            <a:r>
              <a:rPr sz="1700" spc="-5" dirty="0">
                <a:solidFill>
                  <a:srgbClr val="FFFFFF"/>
                </a:solidFill>
                <a:latin typeface="Abadi" panose="020B0604020104020204" pitchFamily="34" charset="0"/>
                <a:cs typeface="Carlito"/>
              </a:rPr>
              <a:t>SVM,</a:t>
            </a:r>
            <a:endParaRPr sz="1700">
              <a:latin typeface="Abadi" panose="020B0604020104020204" pitchFamily="34" charset="0"/>
              <a:cs typeface="Carlito"/>
            </a:endParaRPr>
          </a:p>
        </p:txBody>
      </p:sp>
      <p:sp>
        <p:nvSpPr>
          <p:cNvPr id="21" name="object 36">
            <a:extLst>
              <a:ext uri="{FF2B5EF4-FFF2-40B4-BE49-F238E27FC236}">
                <a16:creationId xmlns:a16="http://schemas.microsoft.com/office/drawing/2014/main" id="{9B9B3E23-E3F6-5B71-AFEF-B4725CFAB76F}"/>
              </a:ext>
            </a:extLst>
          </p:cNvPr>
          <p:cNvSpPr txBox="1"/>
          <p:nvPr/>
        </p:nvSpPr>
        <p:spPr>
          <a:xfrm>
            <a:off x="3821798" y="4564165"/>
            <a:ext cx="1996050" cy="27443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0"/>
              </a:spcBef>
            </a:pPr>
            <a:r>
              <a:rPr sz="1700" dirty="0">
                <a:solidFill>
                  <a:srgbClr val="FFFFFF"/>
                </a:solidFill>
                <a:latin typeface="Abadi" panose="020B0604020104020204" pitchFamily="34" charset="0"/>
                <a:cs typeface="Carlito"/>
              </a:rPr>
              <a:t>Decision </a:t>
            </a:r>
            <a:r>
              <a:rPr sz="1700" spc="-45" dirty="0">
                <a:solidFill>
                  <a:srgbClr val="FFFFFF"/>
                </a:solidFill>
                <a:latin typeface="Abadi" panose="020B0604020104020204" pitchFamily="34" charset="0"/>
                <a:cs typeface="Carlito"/>
              </a:rPr>
              <a:t>Tree,</a:t>
            </a:r>
            <a:r>
              <a:rPr sz="1700" spc="-235" dirty="0">
                <a:solidFill>
                  <a:srgbClr val="FFFFFF"/>
                </a:solidFill>
                <a:latin typeface="Abadi" panose="020B0604020104020204" pitchFamily="34" charset="0"/>
                <a:cs typeface="Carlito"/>
              </a:rPr>
              <a:t> </a:t>
            </a:r>
            <a:r>
              <a:rPr sz="1700" dirty="0">
                <a:solidFill>
                  <a:srgbClr val="FFFFFF"/>
                </a:solidFill>
                <a:latin typeface="Abadi" panose="020B0604020104020204" pitchFamily="34" charset="0"/>
                <a:cs typeface="Carlito"/>
              </a:rPr>
              <a:t>and</a:t>
            </a:r>
            <a:endParaRPr sz="1700">
              <a:latin typeface="Abadi" panose="020B0604020104020204" pitchFamily="34" charset="0"/>
              <a:cs typeface="Carlito"/>
            </a:endParaRPr>
          </a:p>
        </p:txBody>
      </p:sp>
      <p:sp>
        <p:nvSpPr>
          <p:cNvPr id="22" name="object 37">
            <a:extLst>
              <a:ext uri="{FF2B5EF4-FFF2-40B4-BE49-F238E27FC236}">
                <a16:creationId xmlns:a16="http://schemas.microsoft.com/office/drawing/2014/main" id="{C7C640C6-7106-E773-19EB-6CA9850F9167}"/>
              </a:ext>
            </a:extLst>
          </p:cNvPr>
          <p:cNvSpPr txBox="1"/>
          <p:nvPr/>
        </p:nvSpPr>
        <p:spPr>
          <a:xfrm>
            <a:off x="4081131" y="4800384"/>
            <a:ext cx="1370505" cy="274434"/>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0"/>
              </a:spcBef>
            </a:pPr>
            <a:r>
              <a:rPr sz="1700" dirty="0">
                <a:solidFill>
                  <a:srgbClr val="FFFFFF"/>
                </a:solidFill>
                <a:latin typeface="Abadi" panose="020B0604020104020204" pitchFamily="34" charset="0"/>
                <a:cs typeface="Carlito"/>
              </a:rPr>
              <a:t>KNN</a:t>
            </a:r>
            <a:r>
              <a:rPr sz="1700" spc="-145" dirty="0">
                <a:solidFill>
                  <a:srgbClr val="FFFFFF"/>
                </a:solidFill>
                <a:latin typeface="Abadi" panose="020B0604020104020204" pitchFamily="34" charset="0"/>
                <a:cs typeface="Carlito"/>
              </a:rPr>
              <a:t> </a:t>
            </a:r>
            <a:r>
              <a:rPr sz="1700" dirty="0">
                <a:solidFill>
                  <a:srgbClr val="FFFFFF"/>
                </a:solidFill>
                <a:latin typeface="Abadi" panose="020B0604020104020204" pitchFamily="34" charset="0"/>
                <a:cs typeface="Carlito"/>
              </a:rPr>
              <a:t>models</a:t>
            </a:r>
            <a:endParaRPr sz="1700">
              <a:latin typeface="Abadi" panose="020B0604020104020204" pitchFamily="34" charset="0"/>
              <a:cs typeface="Carlito"/>
            </a:endParaRPr>
          </a:p>
        </p:txBody>
      </p:sp>
      <p:grpSp>
        <p:nvGrpSpPr>
          <p:cNvPr id="23" name="object 38">
            <a:extLst>
              <a:ext uri="{FF2B5EF4-FFF2-40B4-BE49-F238E27FC236}">
                <a16:creationId xmlns:a16="http://schemas.microsoft.com/office/drawing/2014/main" id="{2A14801A-B311-880C-75CD-D74D4E6E0B53}"/>
              </a:ext>
            </a:extLst>
          </p:cNvPr>
          <p:cNvGrpSpPr/>
          <p:nvPr/>
        </p:nvGrpSpPr>
        <p:grpSpPr>
          <a:xfrm>
            <a:off x="3660529" y="2392194"/>
            <a:ext cx="3665172" cy="1316622"/>
            <a:chOff x="6388608" y="1941575"/>
            <a:chExt cx="2942971" cy="1153795"/>
          </a:xfrm>
        </p:grpSpPr>
        <p:sp>
          <p:nvSpPr>
            <p:cNvPr id="36" name="object 39">
              <a:extLst>
                <a:ext uri="{FF2B5EF4-FFF2-40B4-BE49-F238E27FC236}">
                  <a16:creationId xmlns:a16="http://schemas.microsoft.com/office/drawing/2014/main" id="{2599ED6D-D95C-95EE-91AF-053EAE7266BE}"/>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37" name="object 40">
              <a:extLst>
                <a:ext uri="{FF2B5EF4-FFF2-40B4-BE49-F238E27FC236}">
                  <a16:creationId xmlns:a16="http://schemas.microsoft.com/office/drawing/2014/main" id="{135BAD37-55EB-124F-A9B5-7271C0D69EC4}"/>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38" name="object 41">
              <a:extLst>
                <a:ext uri="{FF2B5EF4-FFF2-40B4-BE49-F238E27FC236}">
                  <a16:creationId xmlns:a16="http://schemas.microsoft.com/office/drawing/2014/main" id="{80EE9BC5-DB2B-E3D1-6BAC-3D149BEA1621}"/>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grpSp>
      <p:sp>
        <p:nvSpPr>
          <p:cNvPr id="24" name="object 42">
            <a:extLst>
              <a:ext uri="{FF2B5EF4-FFF2-40B4-BE49-F238E27FC236}">
                <a16:creationId xmlns:a16="http://schemas.microsoft.com/office/drawing/2014/main" id="{371E23ED-368B-CAD8-55C9-19C6EB4A6D65}"/>
              </a:ext>
            </a:extLst>
          </p:cNvPr>
          <p:cNvSpPr txBox="1"/>
          <p:nvPr/>
        </p:nvSpPr>
        <p:spPr>
          <a:xfrm>
            <a:off x="3899776" y="2884691"/>
            <a:ext cx="1812578" cy="27507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spc="-20" dirty="0">
                <a:solidFill>
                  <a:srgbClr val="FFFFFF"/>
                </a:solidFill>
                <a:latin typeface="Abadi" panose="020B0604020104020204" pitchFamily="34" charset="0"/>
                <a:cs typeface="Carlito"/>
              </a:rPr>
              <a:t>Score </a:t>
            </a:r>
            <a:r>
              <a:rPr sz="1700" dirty="0">
                <a:solidFill>
                  <a:srgbClr val="FFFFFF"/>
                </a:solidFill>
                <a:latin typeface="Abadi" panose="020B0604020104020204" pitchFamily="34" charset="0"/>
                <a:cs typeface="Carlito"/>
              </a:rPr>
              <a:t>models</a:t>
            </a:r>
            <a:r>
              <a:rPr sz="1700" spc="-185" dirty="0">
                <a:solidFill>
                  <a:srgbClr val="FFFFFF"/>
                </a:solidFill>
                <a:latin typeface="Abadi" panose="020B0604020104020204" pitchFamily="34" charset="0"/>
                <a:cs typeface="Carlito"/>
              </a:rPr>
              <a:t> </a:t>
            </a:r>
            <a:r>
              <a:rPr sz="1700" dirty="0">
                <a:solidFill>
                  <a:srgbClr val="FFFFFF"/>
                </a:solidFill>
                <a:latin typeface="Abadi" panose="020B0604020104020204" pitchFamily="34" charset="0"/>
                <a:cs typeface="Carlito"/>
              </a:rPr>
              <a:t>on</a:t>
            </a:r>
            <a:endParaRPr sz="1700">
              <a:latin typeface="Abadi" panose="020B0604020104020204" pitchFamily="34" charset="0"/>
              <a:cs typeface="Carlito"/>
            </a:endParaRPr>
          </a:p>
        </p:txBody>
      </p:sp>
      <p:sp>
        <p:nvSpPr>
          <p:cNvPr id="25" name="object 43">
            <a:extLst>
              <a:ext uri="{FF2B5EF4-FFF2-40B4-BE49-F238E27FC236}">
                <a16:creationId xmlns:a16="http://schemas.microsoft.com/office/drawing/2014/main" id="{9B03F2DF-316C-CC13-BF11-0187F0FAA30C}"/>
              </a:ext>
            </a:extLst>
          </p:cNvPr>
          <p:cNvSpPr txBox="1"/>
          <p:nvPr/>
        </p:nvSpPr>
        <p:spPr>
          <a:xfrm>
            <a:off x="4091799" y="3120911"/>
            <a:ext cx="1334917" cy="27507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dirty="0">
                <a:solidFill>
                  <a:srgbClr val="FFFFFF"/>
                </a:solidFill>
                <a:latin typeface="Abadi" panose="020B0604020104020204" pitchFamily="34" charset="0"/>
                <a:cs typeface="Carlito"/>
              </a:rPr>
              <a:t>split </a:t>
            </a:r>
            <a:r>
              <a:rPr sz="1700" spc="-20" dirty="0">
                <a:solidFill>
                  <a:srgbClr val="FFFFFF"/>
                </a:solidFill>
                <a:latin typeface="Abadi" panose="020B0604020104020204" pitchFamily="34" charset="0"/>
                <a:cs typeface="Carlito"/>
              </a:rPr>
              <a:t>test</a:t>
            </a:r>
            <a:r>
              <a:rPr sz="1700" spc="-190" dirty="0">
                <a:solidFill>
                  <a:srgbClr val="FFFFFF"/>
                </a:solidFill>
                <a:latin typeface="Abadi" panose="020B0604020104020204" pitchFamily="34" charset="0"/>
                <a:cs typeface="Carlito"/>
              </a:rPr>
              <a:t> </a:t>
            </a:r>
            <a:r>
              <a:rPr sz="1700" spc="-5" dirty="0">
                <a:solidFill>
                  <a:srgbClr val="FFFFFF"/>
                </a:solidFill>
                <a:latin typeface="Abadi" panose="020B0604020104020204" pitchFamily="34" charset="0"/>
                <a:cs typeface="Carlito"/>
              </a:rPr>
              <a:t>set</a:t>
            </a:r>
            <a:endParaRPr sz="1700" dirty="0">
              <a:latin typeface="Abadi" panose="020B0604020104020204" pitchFamily="34" charset="0"/>
              <a:cs typeface="Carlito"/>
            </a:endParaRPr>
          </a:p>
        </p:txBody>
      </p:sp>
      <p:grpSp>
        <p:nvGrpSpPr>
          <p:cNvPr id="26" name="object 44">
            <a:extLst>
              <a:ext uri="{FF2B5EF4-FFF2-40B4-BE49-F238E27FC236}">
                <a16:creationId xmlns:a16="http://schemas.microsoft.com/office/drawing/2014/main" id="{2D97E67E-4119-8B3A-75E5-F02E967AFB6C}"/>
              </a:ext>
            </a:extLst>
          </p:cNvPr>
          <p:cNvGrpSpPr/>
          <p:nvPr/>
        </p:nvGrpSpPr>
        <p:grpSpPr>
          <a:xfrm>
            <a:off x="6231748" y="2402153"/>
            <a:ext cx="2395417" cy="1963412"/>
            <a:chOff x="8945879" y="1941575"/>
            <a:chExt cx="1923414" cy="1720596"/>
          </a:xfrm>
        </p:grpSpPr>
        <p:sp>
          <p:nvSpPr>
            <p:cNvPr id="33" name="object 45">
              <a:extLst>
                <a:ext uri="{FF2B5EF4-FFF2-40B4-BE49-F238E27FC236}">
                  <a16:creationId xmlns:a16="http://schemas.microsoft.com/office/drawing/2014/main" id="{F90F692F-2348-1890-812B-CD9492D21A8D}"/>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34" name="object 46">
              <a:extLst>
                <a:ext uri="{FF2B5EF4-FFF2-40B4-BE49-F238E27FC236}">
                  <a16:creationId xmlns:a16="http://schemas.microsoft.com/office/drawing/2014/main" id="{98600830-336F-F660-1544-FF384095C1B7}"/>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35" name="object 47">
              <a:extLst>
                <a:ext uri="{FF2B5EF4-FFF2-40B4-BE49-F238E27FC236}">
                  <a16:creationId xmlns:a16="http://schemas.microsoft.com/office/drawing/2014/main" id="{A276DB55-2DC8-57B3-A04D-70E78EB9B6D8}"/>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grpSp>
      <p:sp>
        <p:nvSpPr>
          <p:cNvPr id="27" name="object 48">
            <a:extLst>
              <a:ext uri="{FF2B5EF4-FFF2-40B4-BE49-F238E27FC236}">
                <a16:creationId xmlns:a16="http://schemas.microsoft.com/office/drawing/2014/main" id="{251F0897-30D4-18AD-F430-59FBFE833E8E}"/>
              </a:ext>
            </a:extLst>
          </p:cNvPr>
          <p:cNvSpPr txBox="1"/>
          <p:nvPr/>
        </p:nvSpPr>
        <p:spPr>
          <a:xfrm>
            <a:off x="6426568" y="2884691"/>
            <a:ext cx="1892452" cy="27507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spc="-5" dirty="0">
                <a:solidFill>
                  <a:srgbClr val="FFFFFF"/>
                </a:solidFill>
                <a:latin typeface="Abadi" panose="020B0604020104020204" pitchFamily="34" charset="0"/>
                <a:cs typeface="Carlito"/>
              </a:rPr>
              <a:t>Confusion</a:t>
            </a:r>
            <a:r>
              <a:rPr sz="1700" spc="-170" dirty="0">
                <a:solidFill>
                  <a:srgbClr val="FFFFFF"/>
                </a:solidFill>
                <a:latin typeface="Abadi" panose="020B0604020104020204" pitchFamily="34" charset="0"/>
                <a:cs typeface="Carlito"/>
              </a:rPr>
              <a:t> </a:t>
            </a:r>
            <a:r>
              <a:rPr sz="1700" spc="-5" dirty="0">
                <a:solidFill>
                  <a:srgbClr val="FFFFFF"/>
                </a:solidFill>
                <a:latin typeface="Abadi" panose="020B0604020104020204" pitchFamily="34" charset="0"/>
                <a:cs typeface="Carlito"/>
              </a:rPr>
              <a:t>Matrix</a:t>
            </a:r>
            <a:endParaRPr sz="1700">
              <a:latin typeface="Abadi" panose="020B0604020104020204" pitchFamily="34" charset="0"/>
              <a:cs typeface="Carlito"/>
            </a:endParaRPr>
          </a:p>
        </p:txBody>
      </p:sp>
      <p:sp>
        <p:nvSpPr>
          <p:cNvPr id="28" name="object 49">
            <a:extLst>
              <a:ext uri="{FF2B5EF4-FFF2-40B4-BE49-F238E27FC236}">
                <a16:creationId xmlns:a16="http://schemas.microsoft.com/office/drawing/2014/main" id="{8EA214E1-DA46-81E7-A9AE-BEFC04D397A8}"/>
              </a:ext>
            </a:extLst>
          </p:cNvPr>
          <p:cNvSpPr txBox="1"/>
          <p:nvPr/>
        </p:nvSpPr>
        <p:spPr>
          <a:xfrm>
            <a:off x="6585062" y="3120911"/>
            <a:ext cx="1497829" cy="27507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spc="-25" dirty="0">
                <a:solidFill>
                  <a:srgbClr val="FFFFFF"/>
                </a:solidFill>
                <a:latin typeface="Abadi" panose="020B0604020104020204" pitchFamily="34" charset="0"/>
                <a:cs typeface="Carlito"/>
              </a:rPr>
              <a:t>for </a:t>
            </a:r>
            <a:r>
              <a:rPr sz="1700" dirty="0">
                <a:solidFill>
                  <a:srgbClr val="FFFFFF"/>
                </a:solidFill>
                <a:latin typeface="Abadi" panose="020B0604020104020204" pitchFamily="34" charset="0"/>
                <a:cs typeface="Carlito"/>
              </a:rPr>
              <a:t>all</a:t>
            </a:r>
            <a:r>
              <a:rPr sz="1700" spc="-165" dirty="0">
                <a:solidFill>
                  <a:srgbClr val="FFFFFF"/>
                </a:solidFill>
                <a:latin typeface="Abadi" panose="020B0604020104020204" pitchFamily="34" charset="0"/>
                <a:cs typeface="Carlito"/>
              </a:rPr>
              <a:t> </a:t>
            </a:r>
            <a:r>
              <a:rPr sz="1700" dirty="0">
                <a:solidFill>
                  <a:srgbClr val="FFFFFF"/>
                </a:solidFill>
                <a:latin typeface="Abadi" panose="020B0604020104020204" pitchFamily="34" charset="0"/>
                <a:cs typeface="Carlito"/>
              </a:rPr>
              <a:t>models</a:t>
            </a:r>
            <a:endParaRPr sz="1700">
              <a:latin typeface="Abadi" panose="020B0604020104020204" pitchFamily="34" charset="0"/>
              <a:cs typeface="Carlito"/>
            </a:endParaRPr>
          </a:p>
        </p:txBody>
      </p:sp>
      <p:grpSp>
        <p:nvGrpSpPr>
          <p:cNvPr id="29" name="object 50">
            <a:extLst>
              <a:ext uri="{FF2B5EF4-FFF2-40B4-BE49-F238E27FC236}">
                <a16:creationId xmlns:a16="http://schemas.microsoft.com/office/drawing/2014/main" id="{43EFFB4A-33C2-348B-24AF-3EF4FE369314}"/>
              </a:ext>
            </a:extLst>
          </p:cNvPr>
          <p:cNvGrpSpPr/>
          <p:nvPr/>
        </p:nvGrpSpPr>
        <p:grpSpPr>
          <a:xfrm>
            <a:off x="6231748" y="3923667"/>
            <a:ext cx="2395417" cy="1318071"/>
            <a:chOff x="8945879" y="3383279"/>
            <a:chExt cx="1923414" cy="1155065"/>
          </a:xfrm>
        </p:grpSpPr>
        <p:sp>
          <p:nvSpPr>
            <p:cNvPr id="31" name="object 51">
              <a:extLst>
                <a:ext uri="{FF2B5EF4-FFF2-40B4-BE49-F238E27FC236}">
                  <a16:creationId xmlns:a16="http://schemas.microsoft.com/office/drawing/2014/main" id="{BE096619-267B-4D74-7451-1C0CA1436BB7}"/>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sp>
          <p:nvSpPr>
            <p:cNvPr id="32" name="object 52">
              <a:extLst>
                <a:ext uri="{FF2B5EF4-FFF2-40B4-BE49-F238E27FC236}">
                  <a16:creationId xmlns:a16="http://schemas.microsoft.com/office/drawing/2014/main" id="{7DD6AB9D-A99A-C10A-F457-A63E5EE747F2}"/>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latin typeface="Abadi" panose="020B0604020104020204" pitchFamily="34" charset="0"/>
              </a:endParaRPr>
            </a:p>
          </p:txBody>
        </p:sp>
      </p:grpSp>
      <p:sp>
        <p:nvSpPr>
          <p:cNvPr id="30" name="object 53">
            <a:extLst>
              <a:ext uri="{FF2B5EF4-FFF2-40B4-BE49-F238E27FC236}">
                <a16:creationId xmlns:a16="http://schemas.microsoft.com/office/drawing/2014/main" id="{6D77B2AB-4546-A544-CF89-82BA82A1BE26}"/>
              </a:ext>
            </a:extLst>
          </p:cNvPr>
          <p:cNvSpPr txBox="1"/>
          <p:nvPr/>
        </p:nvSpPr>
        <p:spPr>
          <a:xfrm>
            <a:off x="6341224" y="4285897"/>
            <a:ext cx="2128909" cy="538609"/>
          </a:xfrm>
          <a:prstGeom prst="rect">
            <a:avLst/>
          </a:prstGeom>
        </p:spPr>
        <p:txBody>
          <a:bodyPr vert="horz" wrap="square" lIns="0" tIns="254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825" marR="5080" indent="-111760" algn="ctr">
              <a:lnSpc>
                <a:spcPts val="2000"/>
              </a:lnSpc>
              <a:spcBef>
                <a:spcPts val="200"/>
              </a:spcBef>
            </a:pPr>
            <a:r>
              <a:rPr sz="1700" dirty="0">
                <a:solidFill>
                  <a:srgbClr val="FFFFFF"/>
                </a:solidFill>
                <a:latin typeface="Abadi" panose="020B0604020104020204" pitchFamily="34" charset="0"/>
                <a:cs typeface="Carlito"/>
              </a:rPr>
              <a:t>Barplot </a:t>
            </a:r>
            <a:r>
              <a:rPr sz="1700" spc="-5" dirty="0">
                <a:solidFill>
                  <a:srgbClr val="FFFFFF"/>
                </a:solidFill>
                <a:latin typeface="Abadi" panose="020B0604020104020204" pitchFamily="34" charset="0"/>
                <a:cs typeface="Carlito"/>
              </a:rPr>
              <a:t>to</a:t>
            </a:r>
            <a:r>
              <a:rPr sz="1700" spc="-155" dirty="0">
                <a:solidFill>
                  <a:srgbClr val="FFFFFF"/>
                </a:solidFill>
                <a:latin typeface="Abadi" panose="020B0604020104020204" pitchFamily="34" charset="0"/>
                <a:cs typeface="Carlito"/>
              </a:rPr>
              <a:t> </a:t>
            </a:r>
            <a:r>
              <a:rPr sz="1700" spc="-20" dirty="0">
                <a:solidFill>
                  <a:srgbClr val="FFFFFF"/>
                </a:solidFill>
                <a:latin typeface="Abadi" panose="020B0604020104020204" pitchFamily="34" charset="0"/>
                <a:cs typeface="Carlito"/>
              </a:rPr>
              <a:t>compare  </a:t>
            </a:r>
            <a:r>
              <a:rPr sz="1700" spc="-10" dirty="0">
                <a:solidFill>
                  <a:srgbClr val="FFFFFF"/>
                </a:solidFill>
                <a:latin typeface="Abadi" panose="020B0604020104020204" pitchFamily="34" charset="0"/>
                <a:cs typeface="Carlito"/>
              </a:rPr>
              <a:t>scores </a:t>
            </a:r>
            <a:r>
              <a:rPr sz="1700" dirty="0">
                <a:solidFill>
                  <a:srgbClr val="FFFFFF"/>
                </a:solidFill>
                <a:latin typeface="Abadi" panose="020B0604020104020204" pitchFamily="34" charset="0"/>
                <a:cs typeface="Carlito"/>
              </a:rPr>
              <a:t>of</a:t>
            </a:r>
            <a:r>
              <a:rPr sz="1700" spc="-150" dirty="0">
                <a:solidFill>
                  <a:srgbClr val="FFFFFF"/>
                </a:solidFill>
                <a:latin typeface="Abadi" panose="020B0604020104020204" pitchFamily="34" charset="0"/>
                <a:cs typeface="Carlito"/>
              </a:rPr>
              <a:t> </a:t>
            </a:r>
            <a:r>
              <a:rPr sz="1700" dirty="0">
                <a:solidFill>
                  <a:srgbClr val="FFFFFF"/>
                </a:solidFill>
                <a:latin typeface="Abadi" panose="020B0604020104020204" pitchFamily="34" charset="0"/>
                <a:cs typeface="Carlito"/>
              </a:rPr>
              <a:t>models</a:t>
            </a:r>
            <a:endParaRPr sz="1700">
              <a:latin typeface="Abadi" panose="020B0604020104020204" pitchFamily="34" charset="0"/>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52BA1A-3A1C-457C-0E09-A1B12F4A746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70C2B09-1C4C-2731-6AE3-FD109E03C642}"/>
              </a:ext>
            </a:extLst>
          </p:cNvPr>
          <p:cNvSpPr txBox="1">
            <a:spLocks/>
          </p:cNvSpPr>
          <p:nvPr/>
        </p:nvSpPr>
        <p:spPr>
          <a:xfrm>
            <a:off x="841125" y="1419711"/>
            <a:ext cx="10616847" cy="53488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Space X uses 4 different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first launches were done to Space X itself and NASA;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average payload of F9 v1.1 booster is 2,928 kg;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first success landing outcome happened in 2015 fiver year after the first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Many Falcon 9 booster versions were successful at landing in drone ships having payload above the average;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Almost 100% of mission outcomes were successful;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Two booster versions failed at landing in drone ships in 2015: F9 v1.1 B1012 and F9 v1.1 B1015;</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number of landing outcomes became as better as years passed.</a:t>
            </a:r>
            <a:endParaRPr lang="en-US" sz="2200" dirty="0"/>
          </a:p>
        </p:txBody>
      </p:sp>
      <p:sp>
        <p:nvSpPr>
          <p:cNvPr id="4" name="Slide Number Placeholder 3">
            <a:extLst>
              <a:ext uri="{FF2B5EF4-FFF2-40B4-BE49-F238E27FC236}">
                <a16:creationId xmlns:a16="http://schemas.microsoft.com/office/drawing/2014/main" id="{8A0DC80C-E5E4-77D8-EA6A-0697C88673B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5D3C35A8-E12C-0C0A-1FF3-C8F38727BE0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945660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F1CB414-5635-61FC-63B9-EB7A8A3E10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8D2F1C-7838-0FDA-51E1-A04748B8B215}"/>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77C70299-CC1D-8840-4A7B-75AE680C17F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3CD4597A-BA32-13D7-2457-A05AE5A08510}"/>
              </a:ext>
            </a:extLst>
          </p:cNvPr>
          <p:cNvPicPr>
            <a:picLocks noChangeAspect="1"/>
          </p:cNvPicPr>
          <p:nvPr/>
        </p:nvPicPr>
        <p:blipFill>
          <a:blip r:embed="rId4"/>
          <a:stretch>
            <a:fillRect/>
          </a:stretch>
        </p:blipFill>
        <p:spPr>
          <a:xfrm>
            <a:off x="2902918" y="1514306"/>
            <a:ext cx="6386163" cy="4376110"/>
          </a:xfrm>
          <a:prstGeom prst="rect">
            <a:avLst/>
          </a:prstGeom>
        </p:spPr>
      </p:pic>
      <p:sp>
        <p:nvSpPr>
          <p:cNvPr id="12" name="TextBox 11">
            <a:extLst>
              <a:ext uri="{FF2B5EF4-FFF2-40B4-BE49-F238E27FC236}">
                <a16:creationId xmlns:a16="http://schemas.microsoft.com/office/drawing/2014/main" id="{28ED77EC-3977-8093-9BD4-60E33099EBB5}"/>
              </a:ext>
            </a:extLst>
          </p:cNvPr>
          <p:cNvSpPr txBox="1"/>
          <p:nvPr/>
        </p:nvSpPr>
        <p:spPr>
          <a:xfrm>
            <a:off x="3047171" y="6101579"/>
            <a:ext cx="6097656" cy="430887"/>
          </a:xfrm>
          <a:prstGeom prst="rect">
            <a:avLst/>
          </a:prstGeom>
          <a:noFill/>
        </p:spPr>
        <p:txBody>
          <a:bodyPr wrap="square">
            <a:spAutoFit/>
          </a:bodyPr>
          <a:lstStyle/>
          <a:p>
            <a:r>
              <a:rPr lang="en-US" sz="2200" dirty="0">
                <a:latin typeface="Abadi" panose="020B0604020104020204" pitchFamily="34" charset="0"/>
              </a:rPr>
              <a:t>This is a preview of the Plotly dashboard.</a:t>
            </a:r>
            <a:endParaRPr lang="en-IN" sz="2200" dirty="0">
              <a:latin typeface="Abadi" panose="020B0604020104020204" pitchFamily="34" charset="0"/>
            </a:endParaRPr>
          </a:p>
        </p:txBody>
      </p:sp>
    </p:spTree>
    <p:extLst>
      <p:ext uri="{BB962C8B-B14F-4D97-AF65-F5344CB8AC3E}">
        <p14:creationId xmlns:p14="http://schemas.microsoft.com/office/powerpoint/2010/main" val="96932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77465"/>
            <a:ext cx="10616847"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Using interactive analytics was possible to identify that launch sites use to be in safety places, near sea, for example and have a good logistic infrastructure around.</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happens at east cost launch sites.</a:t>
            </a:r>
            <a:endParaRPr lang="en-US" sz="2200" dirty="0"/>
          </a:p>
          <a:p>
            <a:pPr lvl="1"/>
            <a:endParaRPr lang="en-US" sz="2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AD56C930-F59A-37DF-CF91-B1AA62202E58}"/>
              </a:ext>
            </a:extLst>
          </p:cNvPr>
          <p:cNvPicPr>
            <a:picLocks noChangeAspect="1"/>
          </p:cNvPicPr>
          <p:nvPr/>
        </p:nvPicPr>
        <p:blipFill>
          <a:blip r:embed="rId4"/>
          <a:stretch>
            <a:fillRect/>
          </a:stretch>
        </p:blipFill>
        <p:spPr>
          <a:xfrm>
            <a:off x="841125" y="3260956"/>
            <a:ext cx="5033053" cy="3035810"/>
          </a:xfrm>
          <a:prstGeom prst="rect">
            <a:avLst/>
          </a:prstGeom>
        </p:spPr>
      </p:pic>
      <p:pic>
        <p:nvPicPr>
          <p:cNvPr id="6" name="Picture 5">
            <a:extLst>
              <a:ext uri="{FF2B5EF4-FFF2-40B4-BE49-F238E27FC236}">
                <a16:creationId xmlns:a16="http://schemas.microsoft.com/office/drawing/2014/main" id="{9010B48E-8DCA-6D0F-400F-BC7B4D3F3B83}"/>
              </a:ext>
            </a:extLst>
          </p:cNvPr>
          <p:cNvPicPr>
            <a:picLocks noChangeAspect="1"/>
          </p:cNvPicPr>
          <p:nvPr/>
        </p:nvPicPr>
        <p:blipFill>
          <a:blip r:embed="rId5"/>
          <a:stretch>
            <a:fillRect/>
          </a:stretch>
        </p:blipFill>
        <p:spPr>
          <a:xfrm>
            <a:off x="6317822" y="3238372"/>
            <a:ext cx="5033053" cy="305839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B45901E-EA3A-22D2-73CC-CAF01EA7D4C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5B389A6-9329-C49F-8190-112A7676EE04}"/>
              </a:ext>
            </a:extLst>
          </p:cNvPr>
          <p:cNvSpPr txBox="1">
            <a:spLocks/>
          </p:cNvSpPr>
          <p:nvPr/>
        </p:nvSpPr>
        <p:spPr>
          <a:xfrm>
            <a:off x="841125" y="1807337"/>
            <a:ext cx="10616847"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showed that Decision Tree Classifier is the best model to predict successful landings, having accuracy over 87% and accuracy for test data over 94%.</a:t>
            </a:r>
            <a:endParaRPr lang="en-US" sz="2200" dirty="0"/>
          </a:p>
        </p:txBody>
      </p:sp>
      <p:sp>
        <p:nvSpPr>
          <p:cNvPr id="4" name="Slide Number Placeholder 3">
            <a:extLst>
              <a:ext uri="{FF2B5EF4-FFF2-40B4-BE49-F238E27FC236}">
                <a16:creationId xmlns:a16="http://schemas.microsoft.com/office/drawing/2014/main" id="{80EA699C-1DB2-1C1D-D8F2-67C0ECFD5135}"/>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DB161EBB-BADE-75C2-A5E0-24EAA6E940A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 name="Picture 9">
            <a:extLst>
              <a:ext uri="{FF2B5EF4-FFF2-40B4-BE49-F238E27FC236}">
                <a16:creationId xmlns:a16="http://schemas.microsoft.com/office/drawing/2014/main" id="{6494164F-B334-F05A-9A47-1A88D1EEF413}"/>
              </a:ext>
            </a:extLst>
          </p:cNvPr>
          <p:cNvPicPr>
            <a:picLocks noChangeAspect="1"/>
          </p:cNvPicPr>
          <p:nvPr/>
        </p:nvPicPr>
        <p:blipFill>
          <a:blip r:embed="rId4"/>
          <a:stretch>
            <a:fillRect/>
          </a:stretch>
        </p:blipFill>
        <p:spPr>
          <a:xfrm>
            <a:off x="3597422" y="2917153"/>
            <a:ext cx="4997156" cy="3620267"/>
          </a:xfrm>
          <a:prstGeom prst="rect">
            <a:avLst/>
          </a:prstGeom>
        </p:spPr>
      </p:pic>
    </p:spTree>
    <p:extLst>
      <p:ext uri="{BB962C8B-B14F-4D97-AF65-F5344CB8AC3E}">
        <p14:creationId xmlns:p14="http://schemas.microsoft.com/office/powerpoint/2010/main" val="3004879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B279C356-E4D5-58F0-B1DC-FA8E45C21973}"/>
              </a:ext>
            </a:extLst>
          </p:cNvPr>
          <p:cNvPicPr>
            <a:picLocks noChangeAspect="1"/>
          </p:cNvPicPr>
          <p:nvPr/>
        </p:nvPicPr>
        <p:blipFill>
          <a:blip r:embed="rId3"/>
          <a:stretch>
            <a:fillRect/>
          </a:stretch>
        </p:blipFill>
        <p:spPr>
          <a:xfrm>
            <a:off x="394492" y="1828831"/>
            <a:ext cx="11403016" cy="2524477"/>
          </a:xfrm>
          <a:prstGeom prst="rect">
            <a:avLst/>
          </a:prstGeom>
        </p:spPr>
      </p:pic>
      <p:sp>
        <p:nvSpPr>
          <p:cNvPr id="14" name="TextBox 13">
            <a:extLst>
              <a:ext uri="{FF2B5EF4-FFF2-40B4-BE49-F238E27FC236}">
                <a16:creationId xmlns:a16="http://schemas.microsoft.com/office/drawing/2014/main" id="{163500EF-DFFD-E900-1F3C-F832D9170340}"/>
              </a:ext>
            </a:extLst>
          </p:cNvPr>
          <p:cNvSpPr txBox="1"/>
          <p:nvPr/>
        </p:nvSpPr>
        <p:spPr>
          <a:xfrm>
            <a:off x="523700" y="4264725"/>
            <a:ext cx="11403016" cy="1446550"/>
          </a:xfrm>
          <a:prstGeom prst="rect">
            <a:avLst/>
          </a:prstGeom>
          <a:noFill/>
        </p:spPr>
        <p:txBody>
          <a:bodyPr wrap="square">
            <a:spAutoFit/>
          </a:bodyPr>
          <a:lstStyle/>
          <a:p>
            <a:pPr marL="342900" indent="-342900">
              <a:buFont typeface="Arial" panose="020B0604020202020204" pitchFamily="34" charset="0"/>
              <a:buChar char="•"/>
            </a:pPr>
            <a:r>
              <a:rPr lang="en-US" sz="2200" dirty="0">
                <a:solidFill>
                  <a:srgbClr val="292929"/>
                </a:solidFill>
                <a:effectLst/>
                <a:latin typeface="Abadi" panose="020B0604020104020204" pitchFamily="34" charset="0"/>
              </a:rPr>
              <a:t>According to the plot above, it’s possible to verify that the best launch site nowadays is CCAF5 SLC 40, where most of recent launches were successful; </a:t>
            </a:r>
            <a:endParaRPr lang="en-US" sz="2200" dirty="0">
              <a:latin typeface="Abadi" panose="020B0604020104020204" pitchFamily="34" charset="0"/>
            </a:endParaRPr>
          </a:p>
          <a:p>
            <a:pPr marL="342900" indent="-342900">
              <a:buFont typeface="Arial" panose="020B0604020202020204" pitchFamily="34" charset="0"/>
              <a:buChar char="•"/>
            </a:pPr>
            <a:r>
              <a:rPr lang="en-US" sz="2200" dirty="0">
                <a:solidFill>
                  <a:srgbClr val="292929"/>
                </a:solidFill>
                <a:effectLst/>
                <a:latin typeface="Abadi" panose="020B0604020104020204" pitchFamily="34" charset="0"/>
              </a:rPr>
              <a:t>In second place VAFB SLC 4E and third place KSC LC 39A; </a:t>
            </a:r>
            <a:endParaRPr lang="en-US" sz="2200" dirty="0">
              <a:latin typeface="Abadi" panose="020B0604020104020204" pitchFamily="34" charset="0"/>
            </a:endParaRPr>
          </a:p>
          <a:p>
            <a:pPr marL="342900" indent="-342900">
              <a:buFont typeface="Arial" panose="020B0604020202020204" pitchFamily="34" charset="0"/>
              <a:buChar char="•"/>
            </a:pPr>
            <a:r>
              <a:rPr lang="en-US" sz="2200" dirty="0">
                <a:solidFill>
                  <a:srgbClr val="292929"/>
                </a:solidFill>
                <a:effectLst/>
                <a:latin typeface="Abadi" panose="020B0604020104020204" pitchFamily="34" charset="0"/>
              </a:rPr>
              <a:t>It’s also possible to see that the general success rate improved over time.</a:t>
            </a:r>
            <a:endParaRPr lang="en-IN" sz="2200" dirty="0">
              <a:latin typeface="Abadi" panose="020B0604020104020204" pitchFamily="34" charset="0"/>
            </a:endParaRPr>
          </a:p>
        </p:txBody>
      </p:sp>
      <p:sp>
        <p:nvSpPr>
          <p:cNvPr id="16" name="TextBox 15">
            <a:extLst>
              <a:ext uri="{FF2B5EF4-FFF2-40B4-BE49-F238E27FC236}">
                <a16:creationId xmlns:a16="http://schemas.microsoft.com/office/drawing/2014/main" id="{05662022-EDF3-7FED-F6A5-78C43D4B56A7}"/>
              </a:ext>
            </a:extLst>
          </p:cNvPr>
          <p:cNvSpPr txBox="1"/>
          <p:nvPr/>
        </p:nvSpPr>
        <p:spPr>
          <a:xfrm>
            <a:off x="1001367" y="1346642"/>
            <a:ext cx="7079146" cy="369332"/>
          </a:xfrm>
          <a:prstGeom prst="rect">
            <a:avLst/>
          </a:prstGeom>
          <a:noFill/>
        </p:spPr>
        <p:txBody>
          <a:bodyPr wrap="square">
            <a:spAutoFit/>
          </a:bodyPr>
          <a:lstStyle/>
          <a:p>
            <a:pPr marL="12700">
              <a:lnSpc>
                <a:spcPct val="100000"/>
              </a:lnSpc>
              <a:spcBef>
                <a:spcPts val="95"/>
              </a:spcBef>
            </a:pPr>
            <a:r>
              <a:rPr lang="en-US" sz="1800" spc="-20" dirty="0">
                <a:latin typeface="Abadi" panose="020B0604020104020204" pitchFamily="34" charset="0"/>
                <a:cs typeface="Carlito"/>
              </a:rPr>
              <a:t>Green indicates successful </a:t>
            </a:r>
            <a:r>
              <a:rPr lang="en-US" sz="1800" spc="-10" dirty="0">
                <a:latin typeface="Abadi" panose="020B0604020104020204" pitchFamily="34" charset="0"/>
                <a:cs typeface="Carlito"/>
              </a:rPr>
              <a:t>launch; </a:t>
            </a:r>
            <a:r>
              <a:rPr lang="en-US" sz="1800" spc="-15" dirty="0">
                <a:latin typeface="Abadi" panose="020B0604020104020204" pitchFamily="34" charset="0"/>
                <a:cs typeface="Carlito"/>
              </a:rPr>
              <a:t>Purple </a:t>
            </a:r>
            <a:r>
              <a:rPr lang="en-US" sz="1800" spc="-20" dirty="0">
                <a:latin typeface="Abadi" panose="020B0604020104020204" pitchFamily="34" charset="0"/>
                <a:cs typeface="Carlito"/>
              </a:rPr>
              <a:t>indicates unsuccessful</a:t>
            </a:r>
            <a:r>
              <a:rPr lang="en-US" sz="1800" spc="180" dirty="0">
                <a:latin typeface="Abadi" panose="020B0604020104020204" pitchFamily="34" charset="0"/>
                <a:cs typeface="Carlito"/>
              </a:rPr>
              <a:t> </a:t>
            </a:r>
            <a:r>
              <a:rPr lang="en-US" sz="1800" spc="-10" dirty="0">
                <a:latin typeface="Abadi" panose="020B0604020104020204" pitchFamily="34" charset="0"/>
                <a:cs typeface="Carlito"/>
              </a:rPr>
              <a:t>launch.</a:t>
            </a:r>
            <a:endParaRPr lang="en-US" sz="1800" dirty="0">
              <a:latin typeface="Abadi" panose="020B0604020104020204" pitchFamily="34" charset="0"/>
              <a:cs typeface="Carlito"/>
            </a:endParaRPr>
          </a:p>
        </p:txBody>
      </p:sp>
      <p:sp>
        <p:nvSpPr>
          <p:cNvPr id="22" name="TextBox 21">
            <a:extLst>
              <a:ext uri="{FF2B5EF4-FFF2-40B4-BE49-F238E27FC236}">
                <a16:creationId xmlns:a16="http://schemas.microsoft.com/office/drawing/2014/main" id="{32D4C769-66D6-17F5-DD47-D0D1B0CCDA38}"/>
              </a:ext>
            </a:extLst>
          </p:cNvPr>
          <p:cNvSpPr txBox="1"/>
          <p:nvPr/>
        </p:nvSpPr>
        <p:spPr>
          <a:xfrm>
            <a:off x="594880" y="5798270"/>
            <a:ext cx="10551583" cy="923330"/>
          </a:xfrm>
          <a:prstGeom prst="rect">
            <a:avLst/>
          </a:prstGeom>
          <a:noFill/>
        </p:spPr>
        <p:txBody>
          <a:bodyPr wrap="square">
            <a:spAutoFit/>
          </a:bodyPr>
          <a:lstStyle/>
          <a:p>
            <a:r>
              <a:rPr lang="en-US" dirty="0">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endParaRPr lang="en-IN"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664FF70-3C33-3125-66F5-C58BCC1EEC4A}"/>
              </a:ext>
            </a:extLst>
          </p:cNvPr>
          <p:cNvPicPr>
            <a:picLocks noChangeAspect="1"/>
          </p:cNvPicPr>
          <p:nvPr/>
        </p:nvPicPr>
        <p:blipFill>
          <a:blip r:embed="rId3"/>
          <a:stretch>
            <a:fillRect/>
          </a:stretch>
        </p:blipFill>
        <p:spPr>
          <a:xfrm>
            <a:off x="337334" y="1549900"/>
            <a:ext cx="11517332" cy="2724530"/>
          </a:xfrm>
          <a:prstGeom prst="rect">
            <a:avLst/>
          </a:prstGeom>
        </p:spPr>
      </p:pic>
      <p:sp>
        <p:nvSpPr>
          <p:cNvPr id="8" name="TextBox 7">
            <a:extLst>
              <a:ext uri="{FF2B5EF4-FFF2-40B4-BE49-F238E27FC236}">
                <a16:creationId xmlns:a16="http://schemas.microsoft.com/office/drawing/2014/main" id="{68C6A934-DA0F-0395-5745-0E650C379BCB}"/>
              </a:ext>
            </a:extLst>
          </p:cNvPr>
          <p:cNvSpPr txBox="1"/>
          <p:nvPr/>
        </p:nvSpPr>
        <p:spPr>
          <a:xfrm>
            <a:off x="734028" y="4064808"/>
            <a:ext cx="10636337" cy="1446550"/>
          </a:xfrm>
          <a:prstGeom prst="rect">
            <a:avLst/>
          </a:prstGeom>
          <a:noFill/>
        </p:spPr>
        <p:txBody>
          <a:bodyPr wrap="square">
            <a:spAutoFit/>
          </a:bodyPr>
          <a:lstStyle/>
          <a:p>
            <a:r>
              <a:rPr lang="en-US" sz="2200">
                <a:solidFill>
                  <a:srgbClr val="292929"/>
                </a:solidFill>
                <a:effectLst/>
                <a:latin typeface="Arial" panose="020B0604020202020204" pitchFamily="34" charset="0"/>
              </a:rPr>
              <a:t>• </a:t>
            </a:r>
            <a:r>
              <a:rPr lang="en-US" sz="2200">
                <a:solidFill>
                  <a:srgbClr val="292929"/>
                </a:solidFill>
                <a:effectLst/>
                <a:latin typeface="Abadi" panose="020B0604020104020204" pitchFamily="34" charset="0"/>
              </a:rPr>
              <a:t>Payloads over 9,000kg (about the weight of a school bus) have excellent success </a:t>
            </a:r>
            <a:endParaRPr lang="en-US" sz="2200"/>
          </a:p>
          <a:p>
            <a:r>
              <a:rPr lang="en-US" sz="2200">
                <a:solidFill>
                  <a:srgbClr val="292929"/>
                </a:solidFill>
                <a:effectLst/>
                <a:latin typeface="Abadi" panose="020B0604020104020204" pitchFamily="34" charset="0"/>
              </a:rPr>
              <a:t>rate; </a:t>
            </a:r>
            <a:endParaRPr lang="en-US" sz="2200"/>
          </a:p>
          <a:p>
            <a:r>
              <a:rPr lang="en-US" sz="2200">
                <a:solidFill>
                  <a:srgbClr val="292929"/>
                </a:solidFill>
                <a:effectLst/>
                <a:latin typeface="Arial" panose="020B0604020202020204" pitchFamily="34" charset="0"/>
              </a:rPr>
              <a:t>• </a:t>
            </a:r>
            <a:r>
              <a:rPr lang="en-US" sz="2200">
                <a:solidFill>
                  <a:srgbClr val="292929"/>
                </a:solidFill>
                <a:effectLst/>
                <a:latin typeface="Abadi" panose="020B0604020104020204" pitchFamily="34" charset="0"/>
              </a:rPr>
              <a:t>Payloads over 12,000kg seems to be possible only on CCAFS SLC 40 and KSC LC </a:t>
            </a:r>
            <a:endParaRPr lang="en-US" sz="2200"/>
          </a:p>
          <a:p>
            <a:r>
              <a:rPr lang="en-US" sz="2200">
                <a:solidFill>
                  <a:srgbClr val="292929"/>
                </a:solidFill>
                <a:effectLst/>
                <a:latin typeface="Abadi" panose="020B0604020104020204" pitchFamily="34" charset="0"/>
              </a:rPr>
              <a:t>39A launch sites.</a:t>
            </a:r>
            <a:endParaRPr lang="en-IN" sz="2200" dirty="0"/>
          </a:p>
        </p:txBody>
      </p:sp>
      <p:sp>
        <p:nvSpPr>
          <p:cNvPr id="11" name="TextBox 10">
            <a:extLst>
              <a:ext uri="{FF2B5EF4-FFF2-40B4-BE49-F238E27FC236}">
                <a16:creationId xmlns:a16="http://schemas.microsoft.com/office/drawing/2014/main" id="{1B316D80-F079-85B8-40B4-12FD01B99D3D}"/>
              </a:ext>
            </a:extLst>
          </p:cNvPr>
          <p:cNvSpPr txBox="1"/>
          <p:nvPr/>
        </p:nvSpPr>
        <p:spPr>
          <a:xfrm>
            <a:off x="1001367" y="1346642"/>
            <a:ext cx="7079146" cy="369332"/>
          </a:xfrm>
          <a:prstGeom prst="rect">
            <a:avLst/>
          </a:prstGeom>
          <a:noFill/>
        </p:spPr>
        <p:txBody>
          <a:bodyPr wrap="square">
            <a:spAutoFit/>
          </a:bodyPr>
          <a:lstStyle/>
          <a:p>
            <a:pPr marL="12700">
              <a:lnSpc>
                <a:spcPct val="100000"/>
              </a:lnSpc>
              <a:spcBef>
                <a:spcPts val="95"/>
              </a:spcBef>
            </a:pPr>
            <a:r>
              <a:rPr lang="en-US" sz="1800" spc="-20" dirty="0">
                <a:latin typeface="Abadi" panose="020B0604020104020204" pitchFamily="34" charset="0"/>
                <a:cs typeface="Carlito"/>
              </a:rPr>
              <a:t>Green indicates successful </a:t>
            </a:r>
            <a:r>
              <a:rPr lang="en-US" sz="1800" spc="-10" dirty="0">
                <a:latin typeface="Abadi" panose="020B0604020104020204" pitchFamily="34" charset="0"/>
                <a:cs typeface="Carlito"/>
              </a:rPr>
              <a:t>launch; </a:t>
            </a:r>
            <a:r>
              <a:rPr lang="en-US" sz="1800" spc="-15" dirty="0">
                <a:latin typeface="Abadi" panose="020B0604020104020204" pitchFamily="34" charset="0"/>
                <a:cs typeface="Carlito"/>
              </a:rPr>
              <a:t>Purple </a:t>
            </a:r>
            <a:r>
              <a:rPr lang="en-US" sz="1800" spc="-20" dirty="0">
                <a:latin typeface="Abadi" panose="020B0604020104020204" pitchFamily="34" charset="0"/>
                <a:cs typeface="Carlito"/>
              </a:rPr>
              <a:t>indicates unsuccessful</a:t>
            </a:r>
            <a:r>
              <a:rPr lang="en-US" sz="1800" spc="180" dirty="0">
                <a:latin typeface="Abadi" panose="020B0604020104020204" pitchFamily="34" charset="0"/>
                <a:cs typeface="Carlito"/>
              </a:rPr>
              <a:t> </a:t>
            </a:r>
            <a:r>
              <a:rPr lang="en-US" sz="1800" spc="-10" dirty="0">
                <a:latin typeface="Abadi" panose="020B0604020104020204" pitchFamily="34" charset="0"/>
                <a:cs typeface="Carlito"/>
              </a:rPr>
              <a:t>launch.</a:t>
            </a:r>
            <a:endParaRPr lang="en-US" sz="1800" dirty="0">
              <a:latin typeface="Abadi" panose="020B0604020104020204" pitchFamily="34" charset="0"/>
              <a:cs typeface="Carlito"/>
            </a:endParaRPr>
          </a:p>
        </p:txBody>
      </p:sp>
      <p:sp>
        <p:nvSpPr>
          <p:cNvPr id="15" name="TextBox 14">
            <a:extLst>
              <a:ext uri="{FF2B5EF4-FFF2-40B4-BE49-F238E27FC236}">
                <a16:creationId xmlns:a16="http://schemas.microsoft.com/office/drawing/2014/main" id="{C4A5CA57-5D0E-1528-ACAD-09B0431865A8}"/>
              </a:ext>
            </a:extLst>
          </p:cNvPr>
          <p:cNvSpPr txBox="1"/>
          <p:nvPr/>
        </p:nvSpPr>
        <p:spPr>
          <a:xfrm>
            <a:off x="653497" y="5780880"/>
            <a:ext cx="8321537" cy="646331"/>
          </a:xfrm>
          <a:prstGeom prst="rect">
            <a:avLst/>
          </a:prstGeom>
          <a:noFill/>
        </p:spPr>
        <p:txBody>
          <a:bodyPr wrap="square">
            <a:spAutoFit/>
          </a:bodyPr>
          <a:lstStyle/>
          <a:p>
            <a:r>
              <a:rPr lang="en-US" dirty="0">
                <a:latin typeface="Abadi" panose="020B0604020104020204" pitchFamily="34" charset="0"/>
              </a:rPr>
              <a:t>Payload mass appears to fall mostly between 0-6000 kg.  Different launch sites also seem to use different payload mass.</a:t>
            </a:r>
          </a:p>
        </p:txBody>
      </p:sp>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buNone/>
            </a:pPr>
            <a:r>
              <a:rPr lang="en-US" sz="2200" dirty="0">
                <a:solidFill>
                  <a:srgbClr val="292929"/>
                </a:solidFill>
                <a:effectLst/>
                <a:latin typeface="Abadi" panose="020B0604020104020204" pitchFamily="34" charset="0"/>
              </a:rPr>
              <a:t>The biggest success rates happens to orbits: </a:t>
            </a:r>
            <a:endParaRPr lang="en-US" sz="2200" dirty="0"/>
          </a:p>
          <a:p>
            <a:pPr marL="0" indent="0">
              <a:buNone/>
            </a:pPr>
            <a:r>
              <a:rPr lang="en-US" sz="2200" dirty="0">
                <a:solidFill>
                  <a:srgbClr val="292929"/>
                </a:solidFill>
                <a:effectLst/>
                <a:latin typeface="Arial" panose="020B0604020202020204" pitchFamily="34" charset="0"/>
              </a:rPr>
              <a:t>• </a:t>
            </a:r>
            <a:r>
              <a:rPr lang="en-US" sz="2200" dirty="0">
                <a:solidFill>
                  <a:srgbClr val="292929"/>
                </a:solidFill>
                <a:effectLst/>
                <a:latin typeface="Abadi" panose="020B0604020104020204" pitchFamily="34" charset="0"/>
              </a:rPr>
              <a:t>ES-L1; </a:t>
            </a:r>
            <a:endParaRPr lang="en-US" sz="2200" dirty="0"/>
          </a:p>
          <a:p>
            <a:pPr marL="0" indent="0">
              <a:buNone/>
            </a:pPr>
            <a:r>
              <a:rPr lang="en-US" sz="2200" dirty="0">
                <a:solidFill>
                  <a:srgbClr val="292929"/>
                </a:solidFill>
                <a:effectLst/>
                <a:latin typeface="Arial" panose="020B0604020202020204" pitchFamily="34" charset="0"/>
              </a:rPr>
              <a:t>• </a:t>
            </a:r>
            <a:r>
              <a:rPr lang="en-US" sz="2200" dirty="0">
                <a:solidFill>
                  <a:srgbClr val="292929"/>
                </a:solidFill>
                <a:effectLst/>
                <a:latin typeface="Abadi" panose="020B0604020104020204" pitchFamily="34" charset="0"/>
              </a:rPr>
              <a:t>GEO; </a:t>
            </a:r>
            <a:endParaRPr lang="en-US" sz="2200" dirty="0"/>
          </a:p>
          <a:p>
            <a:pPr marL="0" indent="0">
              <a:buNone/>
            </a:pPr>
            <a:r>
              <a:rPr lang="en-US" sz="2200" dirty="0">
                <a:solidFill>
                  <a:srgbClr val="292929"/>
                </a:solidFill>
                <a:effectLst/>
                <a:latin typeface="Arial" panose="020B0604020202020204" pitchFamily="34" charset="0"/>
              </a:rPr>
              <a:t>• </a:t>
            </a:r>
            <a:r>
              <a:rPr lang="en-US" sz="2200" dirty="0">
                <a:solidFill>
                  <a:srgbClr val="292929"/>
                </a:solidFill>
                <a:effectLst/>
                <a:latin typeface="Abadi" panose="020B0604020104020204" pitchFamily="34" charset="0"/>
              </a:rPr>
              <a:t>HEO; and </a:t>
            </a:r>
            <a:endParaRPr lang="en-US" sz="2200" dirty="0"/>
          </a:p>
          <a:p>
            <a:pPr marL="0" indent="0">
              <a:buNone/>
            </a:pPr>
            <a:r>
              <a:rPr lang="en-US" sz="2200" dirty="0">
                <a:solidFill>
                  <a:srgbClr val="292929"/>
                </a:solidFill>
                <a:effectLst/>
                <a:latin typeface="Arial" panose="020B0604020202020204" pitchFamily="34" charset="0"/>
              </a:rPr>
              <a:t>• </a:t>
            </a:r>
            <a:r>
              <a:rPr lang="en-US" sz="2200" dirty="0">
                <a:solidFill>
                  <a:srgbClr val="292929"/>
                </a:solidFill>
                <a:effectLst/>
                <a:latin typeface="Abadi" panose="020B0604020104020204" pitchFamily="34" charset="0"/>
              </a:rPr>
              <a:t>SSO. </a:t>
            </a:r>
            <a:endParaRPr lang="en-US" sz="2200" dirty="0"/>
          </a:p>
          <a:p>
            <a:pPr marL="0" indent="0">
              <a:buNone/>
            </a:pPr>
            <a:r>
              <a:rPr lang="en-US" sz="2200" dirty="0">
                <a:solidFill>
                  <a:srgbClr val="292929"/>
                </a:solidFill>
                <a:effectLst/>
                <a:latin typeface="Abadi" panose="020B0604020104020204" pitchFamily="34" charset="0"/>
              </a:rPr>
              <a:t>Followed by: </a:t>
            </a:r>
            <a:endParaRPr lang="en-US" sz="2200" dirty="0"/>
          </a:p>
          <a:p>
            <a:pPr marL="0" indent="0">
              <a:buNone/>
            </a:pPr>
            <a:r>
              <a:rPr lang="en-US" sz="2200" dirty="0">
                <a:solidFill>
                  <a:srgbClr val="292929"/>
                </a:solidFill>
                <a:effectLst/>
                <a:latin typeface="Arial" panose="020B0604020202020204" pitchFamily="34" charset="0"/>
              </a:rPr>
              <a:t>• </a:t>
            </a:r>
            <a:r>
              <a:rPr lang="en-US" sz="2200" dirty="0">
                <a:solidFill>
                  <a:srgbClr val="292929"/>
                </a:solidFill>
                <a:effectLst/>
                <a:latin typeface="Abadi" panose="020B0604020104020204" pitchFamily="34" charset="0"/>
              </a:rPr>
              <a:t>VLEO (above 80%); and </a:t>
            </a:r>
            <a:endParaRPr lang="en-US" sz="2200" dirty="0"/>
          </a:p>
          <a:p>
            <a:pPr marL="0" indent="0">
              <a:buNone/>
            </a:pPr>
            <a:r>
              <a:rPr lang="en-US" sz="2200" dirty="0">
                <a:solidFill>
                  <a:srgbClr val="292929"/>
                </a:solidFill>
                <a:effectLst/>
                <a:latin typeface="Arial" panose="020B0604020202020204" pitchFamily="34" charset="0"/>
              </a:rPr>
              <a:t>• </a:t>
            </a:r>
            <a:r>
              <a:rPr lang="en-US" sz="2200" dirty="0">
                <a:solidFill>
                  <a:srgbClr val="292929"/>
                </a:solidFill>
                <a:effectLst/>
                <a:latin typeface="Abadi" panose="020B0604020104020204" pitchFamily="34" charset="0"/>
              </a:rPr>
              <a:t>LFO (above 70%)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B7CC9B81-9C10-A8D5-8397-96DA01783467}"/>
              </a:ext>
            </a:extLst>
          </p:cNvPr>
          <p:cNvPicPr>
            <a:picLocks noChangeAspect="1"/>
          </p:cNvPicPr>
          <p:nvPr/>
        </p:nvPicPr>
        <p:blipFill>
          <a:blip r:embed="rId3"/>
          <a:stretch>
            <a:fillRect/>
          </a:stretch>
        </p:blipFill>
        <p:spPr>
          <a:xfrm>
            <a:off x="5724939" y="2197853"/>
            <a:ext cx="5733034" cy="412149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A2B54C8-1850-B4B8-8273-E45F7007892B}"/>
              </a:ext>
            </a:extLst>
          </p:cNvPr>
          <p:cNvPicPr>
            <a:picLocks noChangeAspect="1"/>
          </p:cNvPicPr>
          <p:nvPr/>
        </p:nvPicPr>
        <p:blipFill>
          <a:blip r:embed="rId3"/>
          <a:stretch>
            <a:fillRect/>
          </a:stretch>
        </p:blipFill>
        <p:spPr>
          <a:xfrm>
            <a:off x="207223" y="1991454"/>
            <a:ext cx="11641175" cy="2867425"/>
          </a:xfrm>
          <a:prstGeom prst="rect">
            <a:avLst/>
          </a:prstGeom>
        </p:spPr>
      </p:pic>
      <p:sp>
        <p:nvSpPr>
          <p:cNvPr id="8" name="TextBox 7">
            <a:extLst>
              <a:ext uri="{FF2B5EF4-FFF2-40B4-BE49-F238E27FC236}">
                <a16:creationId xmlns:a16="http://schemas.microsoft.com/office/drawing/2014/main" id="{93FBFB58-B886-64A0-E763-CA69333DF7E5}"/>
              </a:ext>
            </a:extLst>
          </p:cNvPr>
          <p:cNvSpPr txBox="1"/>
          <p:nvPr/>
        </p:nvSpPr>
        <p:spPr>
          <a:xfrm>
            <a:off x="496957" y="4858879"/>
            <a:ext cx="10788654" cy="769441"/>
          </a:xfrm>
          <a:prstGeom prst="rect">
            <a:avLst/>
          </a:prstGeom>
          <a:noFill/>
        </p:spPr>
        <p:txBody>
          <a:bodyPr wrap="square">
            <a:spAutoFit/>
          </a:bodyPr>
          <a:lstStyle/>
          <a:p>
            <a:r>
              <a:rPr lang="en-US" sz="2200" dirty="0">
                <a:solidFill>
                  <a:srgbClr val="292929"/>
                </a:solidFill>
                <a:effectLst/>
                <a:latin typeface="Arial" panose="020B0604020202020204" pitchFamily="34" charset="0"/>
              </a:rPr>
              <a:t>• </a:t>
            </a:r>
            <a:r>
              <a:rPr lang="en-US" sz="2200" dirty="0">
                <a:solidFill>
                  <a:srgbClr val="292929"/>
                </a:solidFill>
                <a:effectLst/>
                <a:latin typeface="Abadi" panose="020B0604020104020204" pitchFamily="34" charset="0"/>
              </a:rPr>
              <a:t>Apparently, success rate improved over time to all orbits; </a:t>
            </a:r>
            <a:endParaRPr lang="en-US" sz="2200" dirty="0"/>
          </a:p>
          <a:p>
            <a:r>
              <a:rPr lang="en-US" sz="2200" dirty="0">
                <a:solidFill>
                  <a:srgbClr val="292929"/>
                </a:solidFill>
                <a:effectLst/>
                <a:latin typeface="Arial" panose="020B0604020202020204" pitchFamily="34" charset="0"/>
              </a:rPr>
              <a:t>• </a:t>
            </a:r>
            <a:r>
              <a:rPr lang="en-US" sz="2200" dirty="0">
                <a:solidFill>
                  <a:srgbClr val="292929"/>
                </a:solidFill>
                <a:effectLst/>
                <a:latin typeface="Abadi" panose="020B0604020104020204" pitchFamily="34" charset="0"/>
              </a:rPr>
              <a:t>VLEO orbit seems a new business opportunity, due to recent increase of its frequency.</a:t>
            </a:r>
            <a:endParaRPr lang="en-IN" sz="2200" dirty="0"/>
          </a:p>
        </p:txBody>
      </p:sp>
      <p:pic>
        <p:nvPicPr>
          <p:cNvPr id="10" name="Picture 9">
            <a:extLst>
              <a:ext uri="{FF2B5EF4-FFF2-40B4-BE49-F238E27FC236}">
                <a16:creationId xmlns:a16="http://schemas.microsoft.com/office/drawing/2014/main" id="{6376AD28-97E1-2FB5-4CA6-A3EF6B4D1BE2}"/>
              </a:ext>
            </a:extLst>
          </p:cNvPr>
          <p:cNvPicPr>
            <a:picLocks noChangeAspect="1"/>
          </p:cNvPicPr>
          <p:nvPr/>
        </p:nvPicPr>
        <p:blipFill>
          <a:blip r:embed="rId4"/>
          <a:stretch>
            <a:fillRect/>
          </a:stretch>
        </p:blipFill>
        <p:spPr>
          <a:xfrm>
            <a:off x="680209" y="1496154"/>
            <a:ext cx="7134225" cy="495300"/>
          </a:xfrm>
          <a:prstGeom prst="rect">
            <a:avLst/>
          </a:prstGeom>
        </p:spPr>
      </p:pic>
      <p:sp>
        <p:nvSpPr>
          <p:cNvPr id="14" name="TextBox 13">
            <a:extLst>
              <a:ext uri="{FF2B5EF4-FFF2-40B4-BE49-F238E27FC236}">
                <a16:creationId xmlns:a16="http://schemas.microsoft.com/office/drawing/2014/main" id="{E63EF199-47FC-EF32-2B89-93C581C1409D}"/>
              </a:ext>
            </a:extLst>
          </p:cNvPr>
          <p:cNvSpPr txBox="1"/>
          <p:nvPr/>
        </p:nvSpPr>
        <p:spPr>
          <a:xfrm>
            <a:off x="590755" y="5673019"/>
            <a:ext cx="10242895" cy="646331"/>
          </a:xfrm>
          <a:prstGeom prst="rect">
            <a:avLst/>
          </a:prstGeom>
          <a:noFill/>
        </p:spPr>
        <p:txBody>
          <a:bodyPr wrap="square">
            <a:spAutoFit/>
          </a:bodyPr>
          <a:lstStyle/>
          <a:p>
            <a:r>
              <a:rPr lang="en-US" dirty="0">
                <a:latin typeface="Abadi" panose="020B0604020104020204" pitchFamily="34" charset="0"/>
              </a:rPr>
              <a:t>SpaceX started with LEO orbits which saw moderate success LEO and returned to VLEO in recent launches  SpaceX appears to perform better in lower orbits or Sun-synchronous orbits</a:t>
            </a:r>
            <a:endParaRPr lang="en-IN"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6AA0092-4221-5C24-16E2-A74335250292}"/>
              </a:ext>
            </a:extLst>
          </p:cNvPr>
          <p:cNvPicPr>
            <a:picLocks noChangeAspect="1"/>
          </p:cNvPicPr>
          <p:nvPr/>
        </p:nvPicPr>
        <p:blipFill>
          <a:blip r:embed="rId3"/>
          <a:stretch>
            <a:fillRect/>
          </a:stretch>
        </p:blipFill>
        <p:spPr>
          <a:xfrm>
            <a:off x="245329" y="1833495"/>
            <a:ext cx="11564964" cy="2600688"/>
          </a:xfrm>
          <a:prstGeom prst="rect">
            <a:avLst/>
          </a:prstGeom>
        </p:spPr>
      </p:pic>
      <p:sp>
        <p:nvSpPr>
          <p:cNvPr id="8" name="TextBox 7">
            <a:extLst>
              <a:ext uri="{FF2B5EF4-FFF2-40B4-BE49-F238E27FC236}">
                <a16:creationId xmlns:a16="http://schemas.microsoft.com/office/drawing/2014/main" id="{FEE8B20A-F2A0-D9DA-843E-7918172F49BD}"/>
              </a:ext>
            </a:extLst>
          </p:cNvPr>
          <p:cNvSpPr txBox="1"/>
          <p:nvPr/>
        </p:nvSpPr>
        <p:spPr>
          <a:xfrm>
            <a:off x="596347" y="4427750"/>
            <a:ext cx="10962861" cy="1107996"/>
          </a:xfrm>
          <a:prstGeom prst="rect">
            <a:avLst/>
          </a:prstGeom>
          <a:noFill/>
        </p:spPr>
        <p:txBody>
          <a:bodyPr wrap="square">
            <a:spAutoFit/>
          </a:bodyPr>
          <a:lstStyle/>
          <a:p>
            <a:r>
              <a:rPr lang="en-US" sz="2200" dirty="0">
                <a:solidFill>
                  <a:srgbClr val="292929"/>
                </a:solidFill>
                <a:effectLst/>
                <a:latin typeface="Arial" panose="020B0604020202020204" pitchFamily="34" charset="0"/>
              </a:rPr>
              <a:t>• </a:t>
            </a:r>
            <a:r>
              <a:rPr lang="en-US" sz="2200" dirty="0">
                <a:solidFill>
                  <a:srgbClr val="292929"/>
                </a:solidFill>
                <a:effectLst/>
                <a:latin typeface="Abadi" panose="020B0604020104020204" pitchFamily="34" charset="0"/>
              </a:rPr>
              <a:t>Apparently, there is no relation between payload and success rate to orbit GTO; </a:t>
            </a:r>
            <a:endParaRPr lang="en-US" sz="2200" dirty="0"/>
          </a:p>
          <a:p>
            <a:r>
              <a:rPr lang="en-US" sz="2200" dirty="0">
                <a:solidFill>
                  <a:srgbClr val="292929"/>
                </a:solidFill>
                <a:effectLst/>
                <a:latin typeface="Arial" panose="020B0604020202020204" pitchFamily="34" charset="0"/>
              </a:rPr>
              <a:t>• </a:t>
            </a:r>
            <a:r>
              <a:rPr lang="en-US" sz="2200" dirty="0">
                <a:solidFill>
                  <a:srgbClr val="292929"/>
                </a:solidFill>
                <a:effectLst/>
                <a:latin typeface="Abadi" panose="020B0604020104020204" pitchFamily="34" charset="0"/>
              </a:rPr>
              <a:t>ISS orbit has the widest range of payload and a good rate of success; </a:t>
            </a:r>
            <a:endParaRPr lang="en-US" sz="2200" dirty="0"/>
          </a:p>
          <a:p>
            <a:r>
              <a:rPr lang="en-US" sz="2200" dirty="0">
                <a:solidFill>
                  <a:srgbClr val="292929"/>
                </a:solidFill>
                <a:effectLst/>
                <a:latin typeface="Arial" panose="020B0604020202020204" pitchFamily="34" charset="0"/>
              </a:rPr>
              <a:t>• </a:t>
            </a:r>
            <a:r>
              <a:rPr lang="en-US" sz="2200" dirty="0">
                <a:solidFill>
                  <a:srgbClr val="292929"/>
                </a:solidFill>
                <a:effectLst/>
                <a:latin typeface="Abadi" panose="020B0604020104020204" pitchFamily="34" charset="0"/>
              </a:rPr>
              <a:t>There are few launches to the orbits SO and GEO.</a:t>
            </a:r>
            <a:endParaRPr lang="en-IN" sz="2200" dirty="0"/>
          </a:p>
        </p:txBody>
      </p:sp>
      <p:sp>
        <p:nvSpPr>
          <p:cNvPr id="12" name="TextBox 11">
            <a:extLst>
              <a:ext uri="{FF2B5EF4-FFF2-40B4-BE49-F238E27FC236}">
                <a16:creationId xmlns:a16="http://schemas.microsoft.com/office/drawing/2014/main" id="{E0D054D6-89C6-714A-094F-BC0407B8AE17}"/>
              </a:ext>
            </a:extLst>
          </p:cNvPr>
          <p:cNvSpPr txBox="1"/>
          <p:nvPr/>
        </p:nvSpPr>
        <p:spPr>
          <a:xfrm>
            <a:off x="632792" y="5552158"/>
            <a:ext cx="9992138" cy="923330"/>
          </a:xfrm>
          <a:prstGeom prst="rect">
            <a:avLst/>
          </a:prstGeom>
          <a:noFill/>
        </p:spPr>
        <p:txBody>
          <a:bodyPr wrap="square">
            <a:spAutoFit/>
          </a:bodyPr>
          <a:lstStyle/>
          <a:p>
            <a:r>
              <a:rPr lang="en-US" dirty="0">
                <a:latin typeface="Abadi" panose="020B0604020104020204" pitchFamily="34" charset="0"/>
              </a:rPr>
              <a:t>Payload mass seems to correlate with orbit</a:t>
            </a:r>
          </a:p>
          <a:p>
            <a:r>
              <a:rPr lang="en-US" dirty="0">
                <a:latin typeface="Abadi" panose="020B0604020104020204" pitchFamily="34" charset="0"/>
              </a:rPr>
              <a:t>LEO and SSO seem to have relatively low payload mass</a:t>
            </a:r>
          </a:p>
          <a:p>
            <a:r>
              <a:rPr lang="en-US" dirty="0">
                <a:latin typeface="Abadi" panose="020B0604020104020204" pitchFamily="34" charset="0"/>
              </a:rPr>
              <a:t>The other most successful orbit VLEO only has payload mass values in the higher end of the range</a:t>
            </a:r>
            <a:endParaRPr lang="en-IN" dirty="0">
              <a:latin typeface="Abadi" panose="020B0604020104020204" pitchFamily="34" charset="0"/>
            </a:endParaRPr>
          </a:p>
        </p:txBody>
      </p:sp>
      <p:pic>
        <p:nvPicPr>
          <p:cNvPr id="14" name="Picture 13">
            <a:extLst>
              <a:ext uri="{FF2B5EF4-FFF2-40B4-BE49-F238E27FC236}">
                <a16:creationId xmlns:a16="http://schemas.microsoft.com/office/drawing/2014/main" id="{89D773A8-7EED-7CAF-B2EC-A0E1366F8BAE}"/>
              </a:ext>
            </a:extLst>
          </p:cNvPr>
          <p:cNvPicPr>
            <a:picLocks noChangeAspect="1"/>
          </p:cNvPicPr>
          <p:nvPr/>
        </p:nvPicPr>
        <p:blipFill>
          <a:blip r:embed="rId4"/>
          <a:stretch>
            <a:fillRect/>
          </a:stretch>
        </p:blipFill>
        <p:spPr>
          <a:xfrm>
            <a:off x="632793" y="1356452"/>
            <a:ext cx="7008470" cy="47704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F393736-3638-8971-CFB6-9069486C4C30}"/>
              </a:ext>
            </a:extLst>
          </p:cNvPr>
          <p:cNvPicPr>
            <a:picLocks noChangeAspect="1"/>
          </p:cNvPicPr>
          <p:nvPr/>
        </p:nvPicPr>
        <p:blipFill>
          <a:blip r:embed="rId3"/>
          <a:stretch>
            <a:fillRect/>
          </a:stretch>
        </p:blipFill>
        <p:spPr>
          <a:xfrm>
            <a:off x="6936744" y="1798153"/>
            <a:ext cx="4521228" cy="3410361"/>
          </a:xfrm>
          <a:prstGeom prst="rect">
            <a:avLst/>
          </a:prstGeom>
        </p:spPr>
      </p:pic>
      <p:sp>
        <p:nvSpPr>
          <p:cNvPr id="8" name="TextBox 7">
            <a:extLst>
              <a:ext uri="{FF2B5EF4-FFF2-40B4-BE49-F238E27FC236}">
                <a16:creationId xmlns:a16="http://schemas.microsoft.com/office/drawing/2014/main" id="{6D6D2B5D-F756-FDB3-6AA9-3880E5B7BE9E}"/>
              </a:ext>
            </a:extLst>
          </p:cNvPr>
          <p:cNvSpPr txBox="1"/>
          <p:nvPr/>
        </p:nvSpPr>
        <p:spPr>
          <a:xfrm>
            <a:off x="643910" y="1718230"/>
            <a:ext cx="6097656" cy="1785104"/>
          </a:xfrm>
          <a:prstGeom prst="rect">
            <a:avLst/>
          </a:prstGeom>
          <a:noFill/>
        </p:spPr>
        <p:txBody>
          <a:bodyPr wrap="square">
            <a:spAutoFit/>
          </a:bodyPr>
          <a:lstStyle/>
          <a:p>
            <a:pPr marL="285750" indent="-285750">
              <a:buFont typeface="Arial" panose="020B0604020202020204" pitchFamily="34" charset="0"/>
              <a:buChar char="•"/>
            </a:pPr>
            <a:r>
              <a:rPr lang="en-US" sz="2200" dirty="0">
                <a:solidFill>
                  <a:srgbClr val="292929"/>
                </a:solidFill>
                <a:effectLst/>
                <a:latin typeface="Abadi" panose="020B0604020104020204" pitchFamily="34" charset="0"/>
              </a:rPr>
              <a:t>Success rate started increasing in 2013 and kept until 2020; </a:t>
            </a:r>
            <a:endParaRPr lang="en-US" sz="2200" dirty="0"/>
          </a:p>
          <a:p>
            <a:pPr marL="285750" indent="-285750">
              <a:buFont typeface="Arial" panose="020B0604020202020204" pitchFamily="34" charset="0"/>
              <a:buChar char="•"/>
            </a:pPr>
            <a:r>
              <a:rPr lang="en-US" sz="2200" dirty="0">
                <a:solidFill>
                  <a:srgbClr val="292929"/>
                </a:solidFill>
                <a:effectLst/>
                <a:latin typeface="Abadi" panose="020B0604020104020204" pitchFamily="34" charset="0"/>
              </a:rPr>
              <a:t>It seems that the first three years were a period of adjusts and improvement of technology.</a:t>
            </a:r>
            <a:endParaRPr lang="en-IN" sz="2200" dirty="0"/>
          </a:p>
        </p:txBody>
      </p:sp>
      <p:sp>
        <p:nvSpPr>
          <p:cNvPr id="12" name="TextBox 11">
            <a:extLst>
              <a:ext uri="{FF2B5EF4-FFF2-40B4-BE49-F238E27FC236}">
                <a16:creationId xmlns:a16="http://schemas.microsoft.com/office/drawing/2014/main" id="{4BD975FC-C77D-C6EC-FBC1-C1F0921D7221}"/>
              </a:ext>
            </a:extLst>
          </p:cNvPr>
          <p:cNvSpPr txBox="1"/>
          <p:nvPr/>
        </p:nvSpPr>
        <p:spPr>
          <a:xfrm>
            <a:off x="428401" y="5208514"/>
            <a:ext cx="6097656" cy="1107996"/>
          </a:xfrm>
          <a:prstGeom prst="rect">
            <a:avLst/>
          </a:prstGeom>
          <a:noFill/>
        </p:spPr>
        <p:txBody>
          <a:bodyPr wrap="square">
            <a:spAutoFit/>
          </a:bodyPr>
          <a:lstStyle/>
          <a:p>
            <a:r>
              <a:rPr lang="en-US" sz="2200">
                <a:latin typeface="Abadi" panose="020B0604020104020204" pitchFamily="34" charset="0"/>
              </a:rPr>
              <a:t>Success generally increases over time since 2013 with a slight dip in 2018.</a:t>
            </a:r>
          </a:p>
          <a:p>
            <a:r>
              <a:rPr lang="en-US" sz="2200">
                <a:latin typeface="Abadi" panose="020B0604020104020204" pitchFamily="34" charset="0"/>
              </a:rPr>
              <a:t>Success in recent years at around 80%</a:t>
            </a:r>
            <a:endParaRPr lang="en-US" sz="2200" dirty="0">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800" dirty="0">
                <a:solidFill>
                  <a:srgbClr val="292929"/>
                </a:solidFill>
                <a:effectLst/>
                <a:latin typeface="Abadi" panose="020B0604020104020204" pitchFamily="34" charset="0"/>
              </a:rPr>
              <a:t>According to data, there are four launch sites:</a:t>
            </a:r>
          </a:p>
          <a:p>
            <a:pPr marL="0" indent="0">
              <a:lnSpc>
                <a:spcPct val="100000"/>
              </a:lnSpc>
              <a:spcBef>
                <a:spcPts val="1400"/>
              </a:spcBef>
              <a:buNone/>
            </a:pPr>
            <a:endParaRPr lang="en-US" sz="1800" dirty="0">
              <a:solidFill>
                <a:srgbClr val="292929"/>
              </a:solidFill>
              <a:latin typeface="Abadi" panose="020B0604020104020204" pitchFamily="34" charset="0"/>
            </a:endParaRPr>
          </a:p>
          <a:p>
            <a:pPr marL="0" indent="0">
              <a:lnSpc>
                <a:spcPct val="100000"/>
              </a:lnSpc>
              <a:spcBef>
                <a:spcPts val="1400"/>
              </a:spcBef>
              <a:buNone/>
            </a:pPr>
            <a:endParaRPr lang="en-US" sz="1800" dirty="0">
              <a:solidFill>
                <a:srgbClr val="292929"/>
              </a:solidFill>
              <a:latin typeface="Abadi" panose="020B0604020104020204" pitchFamily="34" charset="0"/>
            </a:endParaRPr>
          </a:p>
          <a:p>
            <a:pPr marL="0" indent="0">
              <a:lnSpc>
                <a:spcPct val="100000"/>
              </a:lnSpc>
              <a:spcBef>
                <a:spcPts val="1400"/>
              </a:spcBef>
              <a:buNone/>
            </a:pPr>
            <a:endParaRPr lang="en-US" sz="1800" dirty="0">
              <a:solidFill>
                <a:srgbClr val="292929"/>
              </a:solidFill>
              <a:latin typeface="Abadi" panose="020B0604020104020204" pitchFamily="34" charset="0"/>
            </a:endParaRPr>
          </a:p>
          <a:p>
            <a:pPr marL="0" indent="0">
              <a:lnSpc>
                <a:spcPct val="100000"/>
              </a:lnSpc>
              <a:spcBef>
                <a:spcPts val="1400"/>
              </a:spcBef>
              <a:buNone/>
            </a:pPr>
            <a:endParaRPr lang="en-US" sz="1800" dirty="0">
              <a:solidFill>
                <a:srgbClr val="292929"/>
              </a:solidFill>
              <a:latin typeface="Abadi" panose="020B0604020104020204" pitchFamily="34" charset="0"/>
            </a:endParaRPr>
          </a:p>
          <a:p>
            <a:pPr marL="0" indent="0">
              <a:buNone/>
            </a:pPr>
            <a:endParaRPr lang="en-US" sz="1800" dirty="0">
              <a:solidFill>
                <a:srgbClr val="292929"/>
              </a:solidFill>
              <a:latin typeface="Abadi" panose="020B0604020104020204" pitchFamily="34" charset="0"/>
            </a:endParaRPr>
          </a:p>
          <a:p>
            <a:pPr marL="0" indent="0">
              <a:buNone/>
            </a:pPr>
            <a:r>
              <a:rPr lang="en-US" sz="1800" dirty="0">
                <a:solidFill>
                  <a:srgbClr val="292929"/>
                </a:solidFill>
                <a:effectLst/>
                <a:latin typeface="Abadi" panose="020B0604020104020204" pitchFamily="34" charset="0"/>
              </a:rPr>
              <a:t>They are obtained by selecting unique occurrences of “</a:t>
            </a:r>
            <a:r>
              <a:rPr lang="en-US" sz="1800" dirty="0" err="1">
                <a:solidFill>
                  <a:srgbClr val="292929"/>
                </a:solidFill>
                <a:latin typeface="Abadi" panose="020B0604020104020204" pitchFamily="34" charset="0"/>
              </a:rPr>
              <a:t>L</a:t>
            </a:r>
            <a:r>
              <a:rPr lang="en-US" sz="1800" dirty="0" err="1">
                <a:solidFill>
                  <a:srgbClr val="292929"/>
                </a:solidFill>
                <a:effectLst/>
                <a:latin typeface="Abadi" panose="020B0604020104020204" pitchFamily="34" charset="0"/>
              </a:rPr>
              <a:t>aunch_</a:t>
            </a:r>
            <a:r>
              <a:rPr lang="en-US" sz="1800" dirty="0" err="1">
                <a:solidFill>
                  <a:srgbClr val="292929"/>
                </a:solidFill>
                <a:latin typeface="Abadi" panose="020B0604020104020204" pitchFamily="34" charset="0"/>
              </a:rPr>
              <a:t>S</a:t>
            </a:r>
            <a:r>
              <a:rPr lang="en-US" sz="1800" dirty="0" err="1">
                <a:solidFill>
                  <a:srgbClr val="292929"/>
                </a:solidFill>
                <a:effectLst/>
                <a:latin typeface="Abadi" panose="020B0604020104020204" pitchFamily="34" charset="0"/>
              </a:rPr>
              <a:t>ite</a:t>
            </a:r>
            <a:r>
              <a:rPr lang="en-US" sz="1800" dirty="0">
                <a:solidFill>
                  <a:srgbClr val="292929"/>
                </a:solidFill>
                <a:effectLst/>
                <a:latin typeface="Abadi" panose="020B0604020104020204" pitchFamily="34" charset="0"/>
              </a:rPr>
              <a:t>” values </a:t>
            </a:r>
            <a:r>
              <a:rPr lang="en-US" sz="1200" dirty="0"/>
              <a:t> </a:t>
            </a:r>
            <a:r>
              <a:rPr lang="en-US" sz="1800" dirty="0">
                <a:solidFill>
                  <a:srgbClr val="292929"/>
                </a:solidFill>
                <a:effectLst/>
                <a:latin typeface="Abadi" panose="020B0604020104020204" pitchFamily="34" charset="0"/>
              </a:rPr>
              <a:t>from the dataset.</a:t>
            </a:r>
            <a:endParaRPr lang="en-US" sz="1800" dirty="0">
              <a:solidFill>
                <a:srgbClr val="292929"/>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7E13E12-A1C3-6D48-9CDA-4CFEC35845AF}"/>
              </a:ext>
            </a:extLst>
          </p:cNvPr>
          <p:cNvPicPr>
            <a:picLocks noChangeAspect="1"/>
          </p:cNvPicPr>
          <p:nvPr/>
        </p:nvPicPr>
        <p:blipFill>
          <a:blip r:embed="rId3"/>
          <a:stretch>
            <a:fillRect/>
          </a:stretch>
        </p:blipFill>
        <p:spPr>
          <a:xfrm>
            <a:off x="839585" y="2246306"/>
            <a:ext cx="2038635" cy="20672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69848" y="1696402"/>
            <a:ext cx="9915926" cy="454087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Grid Search CV to find best parameters for machine learning  models. Visualize accuracy score of all models.</a:t>
            </a: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08FB3C03-6BD9-BFCC-6FB3-39F55A9A9947}"/>
              </a:ext>
            </a:extLst>
          </p:cNvPr>
          <p:cNvSpPr/>
          <p:nvPr/>
        </p:nvSpPr>
        <p:spPr>
          <a:xfrm>
            <a:off x="643559" y="2508702"/>
            <a:ext cx="8272272" cy="333146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7" name="TextBox 6">
            <a:extLst>
              <a:ext uri="{FF2B5EF4-FFF2-40B4-BE49-F238E27FC236}">
                <a16:creationId xmlns:a16="http://schemas.microsoft.com/office/drawing/2014/main" id="{D977B972-BE42-D39D-F46C-E83C08907AAC}"/>
              </a:ext>
            </a:extLst>
          </p:cNvPr>
          <p:cNvSpPr txBox="1"/>
          <p:nvPr/>
        </p:nvSpPr>
        <p:spPr>
          <a:xfrm>
            <a:off x="643559" y="1892408"/>
            <a:ext cx="6097656" cy="430887"/>
          </a:xfrm>
          <a:prstGeom prst="rect">
            <a:avLst/>
          </a:prstGeom>
          <a:noFill/>
        </p:spPr>
        <p:txBody>
          <a:bodyPr wrap="square">
            <a:spAutoFit/>
          </a:bodyPr>
          <a:lstStyle/>
          <a:p>
            <a:r>
              <a:rPr lang="en-US" sz="2200" dirty="0">
                <a:solidFill>
                  <a:srgbClr val="292929"/>
                </a:solidFill>
                <a:effectLst/>
                <a:latin typeface="Abadi" panose="020B0604020104020204" pitchFamily="34" charset="0"/>
              </a:rPr>
              <a:t>5 records where launch sites begin with `CCA`:</a:t>
            </a:r>
            <a:endParaRPr lang="en-IN" sz="2200" dirty="0"/>
          </a:p>
        </p:txBody>
      </p:sp>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7572"/>
            <a:ext cx="9745589" cy="4351338"/>
          </a:xfrm>
          <a:prstGeom prst="rect">
            <a:avLst/>
          </a:prstGeom>
        </p:spPr>
        <p:txBody>
          <a:bodyPr>
            <a:normAutofit/>
          </a:bodyPr>
          <a:lstStyle/>
          <a:p>
            <a:pPr marL="0" indent="0">
              <a:lnSpc>
                <a:spcPct val="100000"/>
              </a:lnSpc>
              <a:spcBef>
                <a:spcPts val="1400"/>
              </a:spcBef>
              <a:buNone/>
            </a:pPr>
            <a:r>
              <a:rPr lang="en-US" sz="2200" dirty="0">
                <a:solidFill>
                  <a:srgbClr val="292929"/>
                </a:solidFill>
                <a:effectLst/>
                <a:latin typeface="Abadi" panose="020B0604020104020204" pitchFamily="34" charset="0"/>
              </a:rPr>
              <a:t>Total payload carried by boosters from NASA: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543082A-A7D6-D199-E95C-25FB024B8EE4}"/>
              </a:ext>
            </a:extLst>
          </p:cNvPr>
          <p:cNvPicPr>
            <a:picLocks noChangeAspect="1"/>
          </p:cNvPicPr>
          <p:nvPr/>
        </p:nvPicPr>
        <p:blipFill>
          <a:blip r:embed="rId3"/>
          <a:stretch>
            <a:fillRect/>
          </a:stretch>
        </p:blipFill>
        <p:spPr>
          <a:xfrm>
            <a:off x="789513" y="2108905"/>
            <a:ext cx="2255974" cy="882773"/>
          </a:xfrm>
          <a:prstGeom prst="rect">
            <a:avLst/>
          </a:prstGeom>
        </p:spPr>
      </p:pic>
      <p:sp>
        <p:nvSpPr>
          <p:cNvPr id="8" name="TextBox 7">
            <a:extLst>
              <a:ext uri="{FF2B5EF4-FFF2-40B4-BE49-F238E27FC236}">
                <a16:creationId xmlns:a16="http://schemas.microsoft.com/office/drawing/2014/main" id="{9CF85AFB-6FC4-9DD6-7AF3-5D8485090A5B}"/>
              </a:ext>
            </a:extLst>
          </p:cNvPr>
          <p:cNvSpPr txBox="1"/>
          <p:nvPr/>
        </p:nvSpPr>
        <p:spPr>
          <a:xfrm>
            <a:off x="752019" y="3411551"/>
            <a:ext cx="10687962" cy="769441"/>
          </a:xfrm>
          <a:prstGeom prst="rect">
            <a:avLst/>
          </a:prstGeom>
          <a:noFill/>
        </p:spPr>
        <p:txBody>
          <a:bodyPr wrap="square">
            <a:spAutoFit/>
          </a:bodyPr>
          <a:lstStyle/>
          <a:p>
            <a:r>
              <a:rPr lang="en-US" sz="2200" dirty="0">
                <a:solidFill>
                  <a:srgbClr val="292929"/>
                </a:solidFill>
                <a:effectLst/>
                <a:latin typeface="Abadi" panose="020B0604020104020204" pitchFamily="34" charset="0"/>
              </a:rPr>
              <a:t>Total payload calculated above, by summing all payloads whose codes </a:t>
            </a:r>
            <a:endParaRPr lang="en-US" sz="2200" dirty="0"/>
          </a:p>
          <a:p>
            <a:r>
              <a:rPr lang="en-US" sz="2200" dirty="0">
                <a:solidFill>
                  <a:srgbClr val="292929"/>
                </a:solidFill>
                <a:effectLst/>
                <a:latin typeface="Abadi" panose="020B0604020104020204" pitchFamily="34" charset="0"/>
              </a:rPr>
              <a:t>contain ‘CRS’, which corresponds to NASA.</a:t>
            </a:r>
            <a:endParaRPr lang="en-IN" sz="2200" dirty="0"/>
          </a:p>
        </p:txBody>
      </p:sp>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rgbClr val="292929"/>
                </a:solidFill>
                <a:effectLst/>
                <a:latin typeface="Abadi" panose="020B0604020104020204" pitchFamily="34" charset="0"/>
              </a:rPr>
              <a:t>Average payload mass carried by booster version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467399F-673F-2663-0495-D48111A85F61}"/>
              </a:ext>
            </a:extLst>
          </p:cNvPr>
          <p:cNvPicPr>
            <a:picLocks noChangeAspect="1"/>
          </p:cNvPicPr>
          <p:nvPr/>
        </p:nvPicPr>
        <p:blipFill>
          <a:blip r:embed="rId3"/>
          <a:stretch>
            <a:fillRect/>
          </a:stretch>
        </p:blipFill>
        <p:spPr>
          <a:xfrm>
            <a:off x="849853" y="2619262"/>
            <a:ext cx="2143424" cy="809738"/>
          </a:xfrm>
          <a:prstGeom prst="rect">
            <a:avLst/>
          </a:prstGeom>
        </p:spPr>
      </p:pic>
      <p:sp>
        <p:nvSpPr>
          <p:cNvPr id="8" name="TextBox 7">
            <a:extLst>
              <a:ext uri="{FF2B5EF4-FFF2-40B4-BE49-F238E27FC236}">
                <a16:creationId xmlns:a16="http://schemas.microsoft.com/office/drawing/2014/main" id="{9940A8E2-6311-7C08-834A-0E4617877B62}"/>
              </a:ext>
            </a:extLst>
          </p:cNvPr>
          <p:cNvSpPr txBox="1"/>
          <p:nvPr/>
        </p:nvSpPr>
        <p:spPr>
          <a:xfrm>
            <a:off x="770010" y="3837916"/>
            <a:ext cx="10312119" cy="769441"/>
          </a:xfrm>
          <a:prstGeom prst="rect">
            <a:avLst/>
          </a:prstGeom>
          <a:noFill/>
        </p:spPr>
        <p:txBody>
          <a:bodyPr wrap="square">
            <a:spAutoFit/>
          </a:bodyPr>
          <a:lstStyle/>
          <a:p>
            <a:r>
              <a:rPr lang="en-US" sz="2200" dirty="0">
                <a:solidFill>
                  <a:srgbClr val="292929"/>
                </a:solidFill>
                <a:effectLst/>
                <a:latin typeface="Abadi" panose="020B0604020104020204" pitchFamily="34" charset="0"/>
              </a:rPr>
              <a:t>Filtering data by the booster version above and calculating the average </a:t>
            </a:r>
            <a:endParaRPr lang="en-US" sz="2200" dirty="0"/>
          </a:p>
          <a:p>
            <a:r>
              <a:rPr lang="en-US" sz="2200" dirty="0">
                <a:solidFill>
                  <a:srgbClr val="292929"/>
                </a:solidFill>
                <a:effectLst/>
                <a:latin typeface="Abadi" panose="020B0604020104020204" pitchFamily="34" charset="0"/>
              </a:rPr>
              <a:t>payload mass we obtained the value of 2,928 kg</a:t>
            </a:r>
            <a:endParaRPr lang="en-IN" sz="2200" dirty="0"/>
          </a:p>
        </p:txBody>
      </p:sp>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10" name="TextBox 9">
            <a:extLst>
              <a:ext uri="{FF2B5EF4-FFF2-40B4-BE49-F238E27FC236}">
                <a16:creationId xmlns:a16="http://schemas.microsoft.com/office/drawing/2014/main" id="{5358CC8C-E09C-723D-B51A-881B307EF134}"/>
              </a:ext>
            </a:extLst>
          </p:cNvPr>
          <p:cNvSpPr txBox="1"/>
          <p:nvPr/>
        </p:nvSpPr>
        <p:spPr>
          <a:xfrm>
            <a:off x="847175" y="1605387"/>
            <a:ext cx="10361272" cy="3477875"/>
          </a:xfrm>
          <a:prstGeom prst="rect">
            <a:avLst/>
          </a:prstGeom>
          <a:noFill/>
        </p:spPr>
        <p:txBody>
          <a:bodyPr wrap="square">
            <a:spAutoFit/>
          </a:bodyPr>
          <a:lstStyle/>
          <a:p>
            <a:r>
              <a:rPr lang="en-US" sz="2200" dirty="0">
                <a:solidFill>
                  <a:srgbClr val="292929"/>
                </a:solidFill>
                <a:effectLst/>
                <a:latin typeface="Abadi" panose="020B0604020104020204" pitchFamily="34" charset="0"/>
              </a:rPr>
              <a:t>First successful landing outcome on ground pad: </a:t>
            </a:r>
          </a:p>
          <a:p>
            <a:endParaRPr lang="en-US" sz="2200" dirty="0">
              <a:solidFill>
                <a:srgbClr val="292929"/>
              </a:solidFill>
              <a:latin typeface="Abadi" panose="020B0604020104020204" pitchFamily="34" charset="0"/>
            </a:endParaRPr>
          </a:p>
          <a:p>
            <a:endParaRPr lang="en-US" sz="2200" dirty="0">
              <a:solidFill>
                <a:srgbClr val="292929"/>
              </a:solidFill>
              <a:latin typeface="Abadi" panose="020B0604020104020204" pitchFamily="34" charset="0"/>
            </a:endParaRPr>
          </a:p>
          <a:p>
            <a:endParaRPr lang="en-US" sz="2200" dirty="0">
              <a:solidFill>
                <a:srgbClr val="292929"/>
              </a:solidFill>
              <a:latin typeface="Abadi" panose="020B0604020104020204" pitchFamily="34" charset="0"/>
            </a:endParaRPr>
          </a:p>
          <a:p>
            <a:endParaRPr lang="en-US" sz="2200" dirty="0">
              <a:solidFill>
                <a:srgbClr val="292929"/>
              </a:solidFill>
              <a:latin typeface="Abadi" panose="020B0604020104020204" pitchFamily="34" charset="0"/>
            </a:endParaRPr>
          </a:p>
          <a:p>
            <a:endParaRPr lang="en-US" sz="2200" dirty="0">
              <a:solidFill>
                <a:srgbClr val="292929"/>
              </a:solidFill>
              <a:latin typeface="Abadi" panose="020B0604020104020204" pitchFamily="34" charset="0"/>
            </a:endParaRPr>
          </a:p>
          <a:p>
            <a:endParaRPr lang="en-US" sz="2200" dirty="0"/>
          </a:p>
          <a:p>
            <a:r>
              <a:rPr lang="en-US" sz="2200" dirty="0">
                <a:solidFill>
                  <a:srgbClr val="292929"/>
                </a:solidFill>
                <a:effectLst/>
                <a:latin typeface="Abadi" panose="020B0604020104020204" pitchFamily="34" charset="0"/>
              </a:rPr>
              <a:t>By filtering data by successful landing outcome on ground pad and getting </a:t>
            </a:r>
            <a:endParaRPr lang="en-US" sz="2200" dirty="0"/>
          </a:p>
          <a:p>
            <a:r>
              <a:rPr lang="en-US" sz="2200" dirty="0">
                <a:solidFill>
                  <a:srgbClr val="292929"/>
                </a:solidFill>
                <a:effectLst/>
                <a:latin typeface="Abadi" panose="020B0604020104020204" pitchFamily="34" charset="0"/>
              </a:rPr>
              <a:t>the minimum value for date it’s possible to identify the first occurrence, that </a:t>
            </a:r>
            <a:endParaRPr lang="en-US" sz="2200" dirty="0"/>
          </a:p>
          <a:p>
            <a:r>
              <a:rPr lang="en-US" sz="2200" dirty="0">
                <a:solidFill>
                  <a:srgbClr val="292929"/>
                </a:solidFill>
                <a:effectLst/>
                <a:latin typeface="Abadi" panose="020B0604020104020204" pitchFamily="34" charset="0"/>
              </a:rPr>
              <a:t>happened on 12/22/2015.</a:t>
            </a:r>
            <a:endParaRPr lang="en-IN" sz="2200" dirty="0"/>
          </a:p>
        </p:txBody>
      </p:sp>
      <p:pic>
        <p:nvPicPr>
          <p:cNvPr id="12" name="Picture 11">
            <a:extLst>
              <a:ext uri="{FF2B5EF4-FFF2-40B4-BE49-F238E27FC236}">
                <a16:creationId xmlns:a16="http://schemas.microsoft.com/office/drawing/2014/main" id="{65463F09-ABA8-370D-1022-B4242F5F0D99}"/>
              </a:ext>
            </a:extLst>
          </p:cNvPr>
          <p:cNvPicPr>
            <a:picLocks noChangeAspect="1"/>
          </p:cNvPicPr>
          <p:nvPr/>
        </p:nvPicPr>
        <p:blipFill>
          <a:blip r:embed="rId3"/>
          <a:stretch>
            <a:fillRect/>
          </a:stretch>
        </p:blipFill>
        <p:spPr>
          <a:xfrm>
            <a:off x="983553" y="2534586"/>
            <a:ext cx="2114845" cy="80973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Boosters which have successfully landed on drone ship and had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Selecting distinct booster versions according to the filters above, these 4 are the 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51CECE4-387C-9727-7724-ED162E3281C2}"/>
              </a:ext>
            </a:extLst>
          </p:cNvPr>
          <p:cNvPicPr>
            <a:picLocks noChangeAspect="1"/>
          </p:cNvPicPr>
          <p:nvPr/>
        </p:nvPicPr>
        <p:blipFill>
          <a:blip r:embed="rId3"/>
          <a:stretch>
            <a:fillRect/>
          </a:stretch>
        </p:blipFill>
        <p:spPr>
          <a:xfrm>
            <a:off x="1062702" y="2829079"/>
            <a:ext cx="2333951" cy="19719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Grouping mission outcomes and counting records for each group led us to the summary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DCF6778-C189-36A4-B3C5-19B29D1A9BDF}"/>
              </a:ext>
            </a:extLst>
          </p:cNvPr>
          <p:cNvPicPr>
            <a:picLocks noChangeAspect="1"/>
          </p:cNvPicPr>
          <p:nvPr/>
        </p:nvPicPr>
        <p:blipFill>
          <a:blip r:embed="rId3"/>
          <a:stretch>
            <a:fillRect/>
          </a:stretch>
        </p:blipFill>
        <p:spPr>
          <a:xfrm>
            <a:off x="1049619" y="2542860"/>
            <a:ext cx="5858693" cy="153373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Boosters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are the boosters which have carried the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0640C4D-E209-C8C9-8D3D-FAE69575FF8E}"/>
              </a:ext>
            </a:extLst>
          </p:cNvPr>
          <p:cNvPicPr>
            <a:picLocks noChangeAspect="1"/>
          </p:cNvPicPr>
          <p:nvPr/>
        </p:nvPicPr>
        <p:blipFill>
          <a:blip r:embed="rId3"/>
          <a:stretch>
            <a:fillRect/>
          </a:stretch>
        </p:blipFill>
        <p:spPr>
          <a:xfrm>
            <a:off x="1014055" y="2272344"/>
            <a:ext cx="2152950" cy="2810267"/>
          </a:xfrm>
          <a:prstGeom prst="rect">
            <a:avLst/>
          </a:prstGeom>
        </p:spPr>
      </p:pic>
      <p:pic>
        <p:nvPicPr>
          <p:cNvPr id="8" name="Picture 7">
            <a:extLst>
              <a:ext uri="{FF2B5EF4-FFF2-40B4-BE49-F238E27FC236}">
                <a16:creationId xmlns:a16="http://schemas.microsoft.com/office/drawing/2014/main" id="{B6311DE5-ED90-D08D-6E93-E8FDB8D1BC5F}"/>
              </a:ext>
            </a:extLst>
          </p:cNvPr>
          <p:cNvPicPr>
            <a:picLocks noChangeAspect="1"/>
          </p:cNvPicPr>
          <p:nvPr/>
        </p:nvPicPr>
        <p:blipFill>
          <a:blip r:embed="rId4"/>
          <a:stretch>
            <a:fillRect/>
          </a:stretch>
        </p:blipFill>
        <p:spPr>
          <a:xfrm>
            <a:off x="3826534" y="2302161"/>
            <a:ext cx="2172003" cy="273405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list above has the only two occurrences.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A7DEC59-D463-D110-ED58-407062AB5A2B}"/>
              </a:ext>
            </a:extLst>
          </p:cNvPr>
          <p:cNvPicPr>
            <a:picLocks noChangeAspect="1"/>
          </p:cNvPicPr>
          <p:nvPr/>
        </p:nvPicPr>
        <p:blipFill>
          <a:blip r:embed="rId3"/>
          <a:stretch>
            <a:fillRect/>
          </a:stretch>
        </p:blipFill>
        <p:spPr>
          <a:xfrm>
            <a:off x="1020531" y="2613229"/>
            <a:ext cx="7268589" cy="202910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0558" y="146781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of all landing outcomes between the date 2010-06-04 and 2017-03-20: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view of data alerts us that “No attempt” must be taken in account.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8C78AB34-8FC2-F164-5D7C-8C1ECD62566A}"/>
              </a:ext>
            </a:extLst>
          </p:cNvPr>
          <p:cNvPicPr>
            <a:picLocks noChangeAspect="1"/>
          </p:cNvPicPr>
          <p:nvPr/>
        </p:nvPicPr>
        <p:blipFill>
          <a:blip r:embed="rId3"/>
          <a:stretch>
            <a:fillRect/>
          </a:stretch>
        </p:blipFill>
        <p:spPr>
          <a:xfrm>
            <a:off x="770011" y="2205785"/>
            <a:ext cx="6049219" cy="354379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2521403"/>
            <a:ext cx="5660840" cy="31718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Background:</a:t>
            </a:r>
          </a:p>
          <a:p>
            <a:pPr>
              <a:spcBef>
                <a:spcPts val="1400"/>
              </a:spcBef>
            </a:pPr>
            <a:r>
              <a:rPr lang="en-US" sz="2200" dirty="0">
                <a:solidFill>
                  <a:schemeClr val="accent3">
                    <a:lumMod val="25000"/>
                  </a:schemeClr>
                </a:solidFill>
                <a:latin typeface="Abadi" panose="020B0604020104020204" pitchFamily="34" charset="0"/>
              </a:rPr>
              <a:t>Commercial Space Age is Here</a:t>
            </a:r>
          </a:p>
          <a:p>
            <a:pPr>
              <a:spcBef>
                <a:spcPts val="1400"/>
              </a:spcBef>
            </a:pPr>
            <a:r>
              <a:rPr lang="en-US" sz="2200" dirty="0">
                <a:solidFill>
                  <a:schemeClr val="accent3">
                    <a:lumMod val="25000"/>
                  </a:schemeClr>
                </a:solidFill>
                <a:latin typeface="Abadi" panose="020B0604020104020204" pitchFamily="34" charset="0"/>
              </a:rPr>
              <a:t>Space X has best pricing ($62 million vs. $165 million USD)</a:t>
            </a:r>
          </a:p>
          <a:p>
            <a:pPr>
              <a:spcBef>
                <a:spcPts val="1400"/>
              </a:spcBef>
            </a:pPr>
            <a:r>
              <a:rPr lang="en-US" sz="2200" dirty="0">
                <a:solidFill>
                  <a:schemeClr val="accent3">
                    <a:lumMod val="25000"/>
                  </a:schemeClr>
                </a:solidFill>
                <a:latin typeface="Abadi" panose="020B0604020104020204" pitchFamily="34" charset="0"/>
              </a:rPr>
              <a:t>Largely due to ability to recover part of rocket (Stage 1)</a:t>
            </a:r>
          </a:p>
          <a:p>
            <a:pPr>
              <a:spcBef>
                <a:spcPts val="1400"/>
              </a:spcBef>
            </a:pPr>
            <a:r>
              <a:rPr lang="en-US" sz="2200" dirty="0">
                <a:solidFill>
                  <a:schemeClr val="accent3">
                    <a:lumMod val="25000"/>
                  </a:schemeClr>
                </a:solidFill>
                <a:latin typeface="Abadi" panose="020B0604020104020204" pitchFamily="34" charset="0"/>
              </a:rPr>
              <a:t>Space Y wants to compete with Space X</a:t>
            </a:r>
          </a:p>
        </p:txBody>
      </p:sp>
      <p:sp>
        <p:nvSpPr>
          <p:cNvPr id="2" name="object 7">
            <a:extLst>
              <a:ext uri="{FF2B5EF4-FFF2-40B4-BE49-F238E27FC236}">
                <a16:creationId xmlns:a16="http://schemas.microsoft.com/office/drawing/2014/main" id="{FAE25933-648E-AA4C-8667-25BBC0DD2DDE}"/>
              </a:ext>
            </a:extLst>
          </p:cNvPr>
          <p:cNvSpPr/>
          <p:nvPr/>
        </p:nvSpPr>
        <p:spPr>
          <a:xfrm>
            <a:off x="6795842" y="1820309"/>
            <a:ext cx="4043171" cy="40446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500" dirty="0">
                <a:solidFill>
                  <a:srgbClr val="0B49CB"/>
                </a:solidFill>
                <a:latin typeface="Abadi"/>
              </a:rPr>
              <a:t>All launch sites</a:t>
            </a:r>
          </a:p>
        </p:txBody>
      </p:sp>
      <p:pic>
        <p:nvPicPr>
          <p:cNvPr id="6" name="Picture 5">
            <a:extLst>
              <a:ext uri="{FF2B5EF4-FFF2-40B4-BE49-F238E27FC236}">
                <a16:creationId xmlns:a16="http://schemas.microsoft.com/office/drawing/2014/main" id="{275EBC85-F2B6-CA58-8466-933E18FFF862}"/>
              </a:ext>
            </a:extLst>
          </p:cNvPr>
          <p:cNvPicPr>
            <a:picLocks noChangeAspect="1"/>
          </p:cNvPicPr>
          <p:nvPr/>
        </p:nvPicPr>
        <p:blipFill>
          <a:blip r:embed="rId3"/>
          <a:stretch>
            <a:fillRect/>
          </a:stretch>
        </p:blipFill>
        <p:spPr>
          <a:xfrm>
            <a:off x="770011" y="1489946"/>
            <a:ext cx="7249537" cy="4315427"/>
          </a:xfrm>
          <a:prstGeom prst="rect">
            <a:avLst/>
          </a:prstGeom>
        </p:spPr>
      </p:pic>
      <p:sp>
        <p:nvSpPr>
          <p:cNvPr id="12" name="TextBox 11">
            <a:extLst>
              <a:ext uri="{FF2B5EF4-FFF2-40B4-BE49-F238E27FC236}">
                <a16:creationId xmlns:a16="http://schemas.microsoft.com/office/drawing/2014/main" id="{E9A6744F-3B73-E971-F8B8-A3B206CB5E87}"/>
              </a:ext>
            </a:extLst>
          </p:cNvPr>
          <p:cNvSpPr txBox="1"/>
          <p:nvPr/>
        </p:nvSpPr>
        <p:spPr>
          <a:xfrm>
            <a:off x="642872" y="5934629"/>
            <a:ext cx="10642739" cy="430887"/>
          </a:xfrm>
          <a:prstGeom prst="rect">
            <a:avLst/>
          </a:prstGeom>
          <a:noFill/>
        </p:spPr>
        <p:txBody>
          <a:bodyPr wrap="square">
            <a:spAutoFit/>
          </a:bodyPr>
          <a:lstStyle/>
          <a:p>
            <a:r>
              <a:rPr lang="en-US" sz="2200" dirty="0">
                <a:latin typeface="Abadi" panose="020B0604020104020204" pitchFamily="34" charset="0"/>
              </a:rPr>
              <a:t>Launch sites are near sea, probably by safety, but not too far from roads and railroads.</a:t>
            </a:r>
            <a:endParaRPr lang="en-IN" sz="2200"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rgbClr val="292929"/>
                </a:solidFill>
                <a:effectLst/>
                <a:latin typeface="Abadi" panose="020B0604020104020204" pitchFamily="34" charset="0"/>
              </a:rPr>
              <a:t>Example of KSC LC-39A launch site launch outcomes.</a:t>
            </a:r>
            <a:endParaRPr lang="en-US" sz="22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4" name="Picture 3">
            <a:extLst>
              <a:ext uri="{FF2B5EF4-FFF2-40B4-BE49-F238E27FC236}">
                <a16:creationId xmlns:a16="http://schemas.microsoft.com/office/drawing/2014/main" id="{9EDFB642-9F27-40B5-7D60-ADB0B37F3FDD}"/>
              </a:ext>
            </a:extLst>
          </p:cNvPr>
          <p:cNvPicPr>
            <a:picLocks noChangeAspect="1"/>
          </p:cNvPicPr>
          <p:nvPr/>
        </p:nvPicPr>
        <p:blipFill>
          <a:blip r:embed="rId3"/>
          <a:stretch>
            <a:fillRect/>
          </a:stretch>
        </p:blipFill>
        <p:spPr>
          <a:xfrm>
            <a:off x="1248688" y="2459213"/>
            <a:ext cx="9266911" cy="2932772"/>
          </a:xfrm>
          <a:prstGeom prst="rect">
            <a:avLst/>
          </a:prstGeom>
        </p:spPr>
      </p:pic>
      <p:sp>
        <p:nvSpPr>
          <p:cNvPr id="10" name="TextBox 9">
            <a:extLst>
              <a:ext uri="{FF2B5EF4-FFF2-40B4-BE49-F238E27FC236}">
                <a16:creationId xmlns:a16="http://schemas.microsoft.com/office/drawing/2014/main" id="{28BE194E-F292-424B-234B-DEBF8C3A44A2}"/>
              </a:ext>
            </a:extLst>
          </p:cNvPr>
          <p:cNvSpPr txBox="1"/>
          <p:nvPr/>
        </p:nvSpPr>
        <p:spPr>
          <a:xfrm>
            <a:off x="770011" y="5655757"/>
            <a:ext cx="9143172" cy="430887"/>
          </a:xfrm>
          <a:prstGeom prst="rect">
            <a:avLst/>
          </a:prstGeom>
          <a:noFill/>
        </p:spPr>
        <p:txBody>
          <a:bodyPr wrap="square">
            <a:spAutoFit/>
          </a:bodyPr>
          <a:lstStyle/>
          <a:p>
            <a:r>
              <a:rPr lang="en-US" sz="2200" dirty="0">
                <a:latin typeface="Abadi" panose="020B0604020104020204" pitchFamily="34" charset="0"/>
              </a:rPr>
              <a:t>Green markers indicate successful and red ones indicate failure.</a:t>
            </a:r>
            <a:endParaRPr lang="en-IN" sz="22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41410" y="5209141"/>
            <a:ext cx="8597827" cy="684764"/>
          </a:xfrm>
          <a:prstGeom prst="rect">
            <a:avLst/>
          </a:prstGeom>
        </p:spPr>
        <p:txBody>
          <a:bodyPr lIns="91440" tIns="45720" rIns="91440" bIns="45720" anchor="t">
            <a:normAutofit lnSpcReduction="10000"/>
          </a:bodyPr>
          <a:lstStyle/>
          <a:p>
            <a:r>
              <a:rPr lang="en-US" sz="2200" dirty="0">
                <a:solidFill>
                  <a:srgbClr val="292929"/>
                </a:solidFill>
                <a:effectLst/>
                <a:latin typeface="Abadi" panose="020B0604020104020204" pitchFamily="34" charset="0"/>
              </a:rPr>
              <a:t>Launch site KSC LC-39A has good logistics aspects, being near railroad and road and relatively far from inhabited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p>
        </p:txBody>
      </p:sp>
      <p:pic>
        <p:nvPicPr>
          <p:cNvPr id="4" name="Picture 3">
            <a:extLst>
              <a:ext uri="{FF2B5EF4-FFF2-40B4-BE49-F238E27FC236}">
                <a16:creationId xmlns:a16="http://schemas.microsoft.com/office/drawing/2014/main" id="{04504713-6461-2337-BDB9-37E78B2DDE77}"/>
              </a:ext>
            </a:extLst>
          </p:cNvPr>
          <p:cNvPicPr>
            <a:picLocks noChangeAspect="1"/>
          </p:cNvPicPr>
          <p:nvPr/>
        </p:nvPicPr>
        <p:blipFill>
          <a:blip r:embed="rId3"/>
          <a:stretch>
            <a:fillRect/>
          </a:stretch>
        </p:blipFill>
        <p:spPr>
          <a:xfrm>
            <a:off x="880257" y="1514077"/>
            <a:ext cx="4229467" cy="345215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7" name="Picture 6">
            <a:extLst>
              <a:ext uri="{FF2B5EF4-FFF2-40B4-BE49-F238E27FC236}">
                <a16:creationId xmlns:a16="http://schemas.microsoft.com/office/drawing/2014/main" id="{87AF35FF-0875-0A13-E5D2-1D1BB0B4BF57}"/>
              </a:ext>
            </a:extLst>
          </p:cNvPr>
          <p:cNvPicPr>
            <a:picLocks noChangeAspect="1"/>
          </p:cNvPicPr>
          <p:nvPr/>
        </p:nvPicPr>
        <p:blipFill>
          <a:blip r:embed="rId3"/>
          <a:stretch>
            <a:fillRect/>
          </a:stretch>
        </p:blipFill>
        <p:spPr>
          <a:xfrm>
            <a:off x="770011" y="1458540"/>
            <a:ext cx="6247015" cy="4296471"/>
          </a:xfrm>
          <a:prstGeom prst="rect">
            <a:avLst/>
          </a:prstGeom>
        </p:spPr>
      </p:pic>
      <p:sp>
        <p:nvSpPr>
          <p:cNvPr id="12" name="TextBox 11">
            <a:extLst>
              <a:ext uri="{FF2B5EF4-FFF2-40B4-BE49-F238E27FC236}">
                <a16:creationId xmlns:a16="http://schemas.microsoft.com/office/drawing/2014/main" id="{9F35FA32-34D9-A03F-1752-6E17FC4B9246}"/>
              </a:ext>
            </a:extLst>
          </p:cNvPr>
          <p:cNvSpPr txBox="1"/>
          <p:nvPr/>
        </p:nvSpPr>
        <p:spPr>
          <a:xfrm>
            <a:off x="734028" y="5841671"/>
            <a:ext cx="7921487" cy="769441"/>
          </a:xfrm>
          <a:prstGeom prst="rect">
            <a:avLst/>
          </a:prstGeom>
          <a:noFill/>
        </p:spPr>
        <p:txBody>
          <a:bodyPr wrap="square">
            <a:spAutoFit/>
          </a:bodyPr>
          <a:lstStyle/>
          <a:p>
            <a:r>
              <a:rPr lang="en-US" sz="2200" dirty="0">
                <a:latin typeface="Abadi" panose="020B0604020104020204" pitchFamily="34" charset="0"/>
              </a:rPr>
              <a:t>The place from where launches are done seems to be a very important factor of success of missions</a:t>
            </a:r>
            <a:endParaRPr lang="en-IN" sz="2200"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pic>
        <p:nvPicPr>
          <p:cNvPr id="4" name="Picture 3">
            <a:extLst>
              <a:ext uri="{FF2B5EF4-FFF2-40B4-BE49-F238E27FC236}">
                <a16:creationId xmlns:a16="http://schemas.microsoft.com/office/drawing/2014/main" id="{D21C1A34-A0DE-E2D0-E434-205A17879968}"/>
              </a:ext>
            </a:extLst>
          </p:cNvPr>
          <p:cNvPicPr>
            <a:picLocks noChangeAspect="1"/>
          </p:cNvPicPr>
          <p:nvPr/>
        </p:nvPicPr>
        <p:blipFill>
          <a:blip r:embed="rId3"/>
          <a:stretch>
            <a:fillRect/>
          </a:stretch>
        </p:blipFill>
        <p:spPr>
          <a:xfrm>
            <a:off x="770011" y="1644777"/>
            <a:ext cx="7163421" cy="3429297"/>
          </a:xfrm>
          <a:prstGeom prst="rect">
            <a:avLst/>
          </a:prstGeom>
        </p:spPr>
      </p:pic>
      <p:sp>
        <p:nvSpPr>
          <p:cNvPr id="7" name="TextBox 6">
            <a:extLst>
              <a:ext uri="{FF2B5EF4-FFF2-40B4-BE49-F238E27FC236}">
                <a16:creationId xmlns:a16="http://schemas.microsoft.com/office/drawing/2014/main" id="{514CFA57-F19C-23BF-1ACF-07A5BCA5DD8B}"/>
              </a:ext>
            </a:extLst>
          </p:cNvPr>
          <p:cNvSpPr txBox="1"/>
          <p:nvPr/>
        </p:nvSpPr>
        <p:spPr>
          <a:xfrm>
            <a:off x="770011" y="5254406"/>
            <a:ext cx="6097656" cy="430887"/>
          </a:xfrm>
          <a:prstGeom prst="rect">
            <a:avLst/>
          </a:prstGeom>
          <a:noFill/>
        </p:spPr>
        <p:txBody>
          <a:bodyPr wrap="square">
            <a:spAutoFit/>
          </a:bodyPr>
          <a:lstStyle/>
          <a:p>
            <a:r>
              <a:rPr lang="en-US" sz="2200" dirty="0">
                <a:solidFill>
                  <a:srgbClr val="292929"/>
                </a:solidFill>
                <a:effectLst/>
                <a:latin typeface="Abadi" panose="020B0604020104020204" pitchFamily="34" charset="0"/>
              </a:rPr>
              <a:t>76.9% of launches are successful in this site</a:t>
            </a:r>
            <a:endParaRPr lang="en-IN" sz="2200" dirty="0"/>
          </a:p>
        </p:txBody>
      </p:sp>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3991423C-13BF-3B8F-7431-1EEE29C483E7}"/>
              </a:ext>
            </a:extLst>
          </p:cNvPr>
          <p:cNvPicPr>
            <a:picLocks noChangeAspect="1"/>
          </p:cNvPicPr>
          <p:nvPr/>
        </p:nvPicPr>
        <p:blipFill>
          <a:blip r:embed="rId3"/>
          <a:stretch>
            <a:fillRect/>
          </a:stretch>
        </p:blipFill>
        <p:spPr>
          <a:xfrm>
            <a:off x="770011" y="1540971"/>
            <a:ext cx="7216765" cy="4031329"/>
          </a:xfrm>
          <a:prstGeom prst="rect">
            <a:avLst/>
          </a:prstGeom>
        </p:spPr>
      </p:pic>
      <p:sp>
        <p:nvSpPr>
          <p:cNvPr id="11" name="TextBox 10">
            <a:extLst>
              <a:ext uri="{FF2B5EF4-FFF2-40B4-BE49-F238E27FC236}">
                <a16:creationId xmlns:a16="http://schemas.microsoft.com/office/drawing/2014/main" id="{B29EEC45-E248-A7DF-A139-DE45DA603176}"/>
              </a:ext>
            </a:extLst>
          </p:cNvPr>
          <p:cNvSpPr txBox="1"/>
          <p:nvPr/>
        </p:nvSpPr>
        <p:spPr>
          <a:xfrm>
            <a:off x="734027" y="5662596"/>
            <a:ext cx="10208955" cy="430887"/>
          </a:xfrm>
          <a:prstGeom prst="rect">
            <a:avLst/>
          </a:prstGeom>
          <a:noFill/>
        </p:spPr>
        <p:txBody>
          <a:bodyPr wrap="square">
            <a:spAutoFit/>
          </a:bodyPr>
          <a:lstStyle/>
          <a:p>
            <a:r>
              <a:rPr lang="en-US" sz="2200" dirty="0">
                <a:solidFill>
                  <a:srgbClr val="292929"/>
                </a:solidFill>
                <a:effectLst/>
                <a:latin typeface="Abadi" panose="020B0604020104020204" pitchFamily="34" charset="0"/>
              </a:rPr>
              <a:t>Payloads under 6,000kg and FT boosters are the most successful combination.</a:t>
            </a:r>
            <a:endParaRPr lang="en-IN" sz="2200" dirty="0"/>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Four classification models were tested, and their accuracies are plotted beside;</a:t>
            </a:r>
          </a:p>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classification accuracy is Decision Tree Classifier, which has accuracies over than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a:extLst>
              <a:ext uri="{FF2B5EF4-FFF2-40B4-BE49-F238E27FC236}">
                <a16:creationId xmlns:a16="http://schemas.microsoft.com/office/drawing/2014/main" id="{C7207210-C0F3-9A4C-3D9E-958F37C38BFC}"/>
              </a:ext>
            </a:extLst>
          </p:cNvPr>
          <p:cNvPicPr>
            <a:picLocks noChangeAspect="1"/>
          </p:cNvPicPr>
          <p:nvPr/>
        </p:nvPicPr>
        <p:blipFill>
          <a:blip r:embed="rId3"/>
          <a:stretch>
            <a:fillRect/>
          </a:stretch>
        </p:blipFill>
        <p:spPr>
          <a:xfrm>
            <a:off x="6243751" y="1862331"/>
            <a:ext cx="4296375" cy="315321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1024254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Decision Tree Classifier proves its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F744483-C1B0-CE7D-2B6F-85087A4BFC9A}"/>
              </a:ext>
            </a:extLst>
          </p:cNvPr>
          <p:cNvPicPr>
            <a:picLocks noChangeAspect="1"/>
          </p:cNvPicPr>
          <p:nvPr/>
        </p:nvPicPr>
        <p:blipFill>
          <a:blip r:embed="rId3"/>
          <a:stretch>
            <a:fillRect/>
          </a:stretch>
        </p:blipFill>
        <p:spPr>
          <a:xfrm>
            <a:off x="770011" y="2628892"/>
            <a:ext cx="3724795" cy="311511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1EA71C9-B10E-18F3-2BAB-3335466D45D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70893D-07BF-F6A7-04DE-C9D4BFCA148C}"/>
              </a:ext>
            </a:extLst>
          </p:cNvPr>
          <p:cNvSpPr>
            <a:spLocks noGrp="1"/>
          </p:cNvSpPr>
          <p:nvPr>
            <p:ph type="sldNum" sz="quarter" idx="12"/>
          </p:nvPr>
        </p:nvSpPr>
        <p:spPr/>
        <p:txBody>
          <a:bodyPr anchor="ctr">
            <a:normAutofit/>
          </a:bodyPr>
          <a:lstStyle/>
          <a:p>
            <a:pPr>
              <a:spcAft>
                <a:spcPts val="600"/>
              </a:spcAft>
            </a:pPr>
            <a:r>
              <a:rPr lang="en-US" dirty="0"/>
              <a:t>6</a:t>
            </a:r>
          </a:p>
        </p:txBody>
      </p:sp>
      <p:sp>
        <p:nvSpPr>
          <p:cNvPr id="19" name="Title 1">
            <a:extLst>
              <a:ext uri="{FF2B5EF4-FFF2-40B4-BE49-F238E27FC236}">
                <a16:creationId xmlns:a16="http://schemas.microsoft.com/office/drawing/2014/main" id="{8634169F-9B00-CEBE-1F52-BD48F631E9BD}"/>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432415C1-EE5B-A74B-170B-0BDACD166CC1}"/>
              </a:ext>
            </a:extLst>
          </p:cNvPr>
          <p:cNvSpPr txBox="1">
            <a:spLocks/>
          </p:cNvSpPr>
          <p:nvPr/>
        </p:nvSpPr>
        <p:spPr>
          <a:xfrm>
            <a:off x="828068" y="2521403"/>
            <a:ext cx="5660840" cy="31718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b="1" dirty="0">
                <a:solidFill>
                  <a:schemeClr val="accent3">
                    <a:lumMod val="25000"/>
                  </a:schemeClr>
                </a:solidFill>
                <a:latin typeface="Abadi" panose="020B0604020104020204" pitchFamily="34" charset="0"/>
              </a:rPr>
              <a:t>Problem:</a:t>
            </a:r>
          </a:p>
          <a:p>
            <a:pPr marL="0" indent="0">
              <a:spcBef>
                <a:spcPts val="1400"/>
              </a:spcBef>
              <a:buNone/>
            </a:pPr>
            <a:r>
              <a:rPr lang="en-US" sz="2200" dirty="0">
                <a:solidFill>
                  <a:schemeClr val="accent3">
                    <a:lumMod val="25000"/>
                  </a:schemeClr>
                </a:solidFill>
                <a:latin typeface="Abadi" panose="020B0604020104020204" pitchFamily="34" charset="0"/>
              </a:rPr>
              <a:t>Space Y tasks us to train a machine learning model to  predict successful Stage 1 recovery</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2" name="object 7">
            <a:extLst>
              <a:ext uri="{FF2B5EF4-FFF2-40B4-BE49-F238E27FC236}">
                <a16:creationId xmlns:a16="http://schemas.microsoft.com/office/drawing/2014/main" id="{CDB84DDE-8A20-2002-C78F-E2F7391F08D5}"/>
              </a:ext>
            </a:extLst>
          </p:cNvPr>
          <p:cNvSpPr/>
          <p:nvPr/>
        </p:nvSpPr>
        <p:spPr>
          <a:xfrm>
            <a:off x="6795842" y="1820309"/>
            <a:ext cx="4043171" cy="40446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Tree>
    <p:extLst>
      <p:ext uri="{BB962C8B-B14F-4D97-AF65-F5344CB8AC3E}">
        <p14:creationId xmlns:p14="http://schemas.microsoft.com/office/powerpoint/2010/main" val="1379492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80558" y="1497367"/>
            <a:ext cx="11421989" cy="4929844"/>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sources were analyzed, refining conclusions along the process;</a:t>
            </a:r>
          </a:p>
          <a:p>
            <a:pPr>
              <a:lnSpc>
                <a:spcPct val="100000"/>
              </a:lnSpc>
              <a:spcBef>
                <a:spcPts val="1400"/>
              </a:spcBef>
            </a:pPr>
            <a:r>
              <a:rPr lang="en-US" sz="2200" dirty="0">
                <a:solidFill>
                  <a:schemeClr val="accent3">
                    <a:lumMod val="25000"/>
                  </a:schemeClr>
                </a:solidFill>
                <a:latin typeface="Abadi" panose="020B0604020104020204" pitchFamily="34" charset="0"/>
              </a:rPr>
              <a:t>The best launch site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less risky;</a:t>
            </a:r>
          </a:p>
          <a:p>
            <a:pPr>
              <a:lnSpc>
                <a:spcPct val="100000"/>
              </a:lnSpc>
              <a:spcBef>
                <a:spcPts val="1400"/>
              </a:spcBef>
            </a:pPr>
            <a:r>
              <a:rPr lang="en-US" sz="2200" dirty="0">
                <a:solidFill>
                  <a:schemeClr val="accent3">
                    <a:lumMod val="25000"/>
                  </a:schemeClr>
                </a:solidFill>
                <a:latin typeface="Abadi" panose="020B0604020104020204" pitchFamily="34" charset="0"/>
              </a:rPr>
              <a:t>Although most of mission outcomes are successful, successful landing outcomes seem to improve over time, according the evolution of processes and rockets;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can be used to predict successful landings and increase profits.</a:t>
            </a:r>
          </a:p>
          <a:p>
            <a:pPr>
              <a:lnSpc>
                <a:spcPct val="100000"/>
              </a:lnSpc>
              <a:spcBef>
                <a:spcPts val="1400"/>
              </a:spcBef>
            </a:pPr>
            <a:r>
              <a:rPr lang="en-US" sz="2200" dirty="0">
                <a:solidFill>
                  <a:schemeClr val="accent3">
                    <a:lumMod val="25000"/>
                  </a:schemeClr>
                </a:solidFill>
                <a:latin typeface="Abadi" panose="020B0604020104020204" pitchFamily="34" charset="0"/>
              </a:rPr>
              <a:t>Allon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1531"/>
            <a:ext cx="10515600" cy="5087930"/>
          </a:xfrm>
          <a:prstGeom prst="rect">
            <a:avLst/>
          </a:prstGeom>
        </p:spPr>
        <p:txBody>
          <a:bodyPr>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repository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https://github.com/duneshime/Capstone_ds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Instructors:</a:t>
            </a:r>
          </a:p>
          <a:p>
            <a:pPr>
              <a:lnSpc>
                <a:spcPct val="100000"/>
              </a:lnSpc>
              <a:spcBef>
                <a:spcPts val="1400"/>
              </a:spcBef>
            </a:pPr>
            <a:r>
              <a:rPr lang="en-US" sz="2200" dirty="0">
                <a:solidFill>
                  <a:schemeClr val="accent3">
                    <a:lumMod val="25000"/>
                  </a:schemeClr>
                </a:solidFill>
                <a:latin typeface="Abadi" panose="020B0604020104020204" pitchFamily="34" charset="0"/>
              </a:rPr>
              <a:t>Instructors: Rav Ahuja, Alex </a:t>
            </a:r>
            <a:r>
              <a:rPr lang="en-US" sz="2200" dirty="0" err="1">
                <a:solidFill>
                  <a:schemeClr val="accent3">
                    <a:lumMod val="25000"/>
                  </a:schemeClr>
                </a:solidFill>
                <a:latin typeface="Abadi" panose="020B0604020104020204" pitchFamily="34" charset="0"/>
              </a:rPr>
              <a:t>Aklson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Aije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Egwaikhide</a:t>
            </a:r>
            <a:r>
              <a:rPr lang="en-US" sz="2200" dirty="0">
                <a:solidFill>
                  <a:schemeClr val="accent3">
                    <a:lumMod val="25000"/>
                  </a:schemeClr>
                </a:solidFill>
                <a:latin typeface="Abadi" panose="020B0604020104020204" pitchFamily="34" charset="0"/>
              </a:rPr>
              <a:t>, Svetlana Levitan, Romeo </a:t>
            </a:r>
            <a:r>
              <a:rPr lang="en-US" sz="2200" dirty="0" err="1">
                <a:solidFill>
                  <a:schemeClr val="accent3">
                    <a:lumMod val="25000"/>
                  </a:schemeClr>
                </a:solidFill>
                <a:latin typeface="Abadi" panose="020B0604020104020204" pitchFamily="34" charset="0"/>
              </a:rPr>
              <a:t>Kienzler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Polong</a:t>
            </a:r>
            <a:r>
              <a:rPr lang="en-US" sz="2200" dirty="0">
                <a:solidFill>
                  <a:schemeClr val="accent3">
                    <a:lumMod val="25000"/>
                  </a:schemeClr>
                </a:solidFill>
                <a:latin typeface="Abadi" panose="020B0604020104020204" pitchFamily="34" charset="0"/>
              </a:rPr>
              <a:t> Lin, Joseph </a:t>
            </a:r>
            <a:r>
              <a:rPr lang="en-US" sz="2200" dirty="0" err="1">
                <a:solidFill>
                  <a:schemeClr val="accent3">
                    <a:lumMod val="25000"/>
                  </a:schemeClr>
                </a:solidFill>
                <a:latin typeface="Abadi" panose="020B0604020104020204" pitchFamily="34" charset="0"/>
              </a:rPr>
              <a:t>Santarcangelo</a:t>
            </a:r>
            <a:r>
              <a:rPr lang="en-US" sz="2200" dirty="0">
                <a:solidFill>
                  <a:schemeClr val="accent3">
                    <a:lumMod val="25000"/>
                  </a:schemeClr>
                </a:solidFill>
                <a:latin typeface="Abadi" panose="020B0604020104020204" pitchFamily="34" charset="0"/>
              </a:rPr>
              <a:t>, Azim </a:t>
            </a:r>
            <a:r>
              <a:rPr lang="en-US" sz="2200" dirty="0" err="1">
                <a:solidFill>
                  <a:schemeClr val="accent3">
                    <a:lumMod val="25000"/>
                  </a:schemeClr>
                </a:solidFill>
                <a:latin typeface="Abadi" panose="020B0604020104020204" pitchFamily="34" charset="0"/>
              </a:rPr>
              <a:t>Hirjani</a:t>
            </a:r>
            <a:r>
              <a:rPr lang="en-US" sz="2200" dirty="0">
                <a:solidFill>
                  <a:schemeClr val="accent3">
                    <a:lumMod val="25000"/>
                  </a:schemeClr>
                </a:solidFill>
                <a:latin typeface="Abadi" panose="020B0604020104020204" pitchFamily="34" charset="0"/>
              </a:rPr>
              <a:t>, Hima Vasudevan, </a:t>
            </a:r>
            <a:r>
              <a:rPr lang="en-US" sz="2200" dirty="0" err="1">
                <a:solidFill>
                  <a:schemeClr val="accent3">
                    <a:lumMod val="25000"/>
                  </a:schemeClr>
                </a:solidFill>
                <a:latin typeface="Abadi" panose="020B0604020104020204" pitchFamily="34" charset="0"/>
              </a:rPr>
              <a:t>Saishruthi</a:t>
            </a:r>
            <a:r>
              <a:rPr lang="en-US" sz="2200" dirty="0">
                <a:solidFill>
                  <a:schemeClr val="accent3">
                    <a:lumMod val="25000"/>
                  </a:schemeClr>
                </a:solidFill>
                <a:latin typeface="Abadi" panose="020B0604020104020204" pitchFamily="34" charset="0"/>
              </a:rPr>
              <a:t> Swaminathan, Saeed </a:t>
            </a:r>
            <a:r>
              <a:rPr lang="en-US" sz="2200" dirty="0" err="1">
                <a:solidFill>
                  <a:schemeClr val="accent3">
                    <a:lumMod val="25000"/>
                  </a:schemeClr>
                </a:solidFill>
                <a:latin typeface="Abadi" panose="020B0604020104020204" pitchFamily="34" charset="0"/>
              </a:rPr>
              <a:t>Aghabozorgi</a:t>
            </a:r>
            <a:r>
              <a:rPr lang="en-US" sz="2200" dirty="0">
                <a:solidFill>
                  <a:schemeClr val="accent3">
                    <a:lumMod val="25000"/>
                  </a:schemeClr>
                </a:solidFill>
                <a:latin typeface="Abadi" panose="020B0604020104020204" pitchFamily="34" charset="0"/>
              </a:rPr>
              <a:t>, Yan Luo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Special Thanks to All Instructors: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5"/>
              </a:rPr>
              <a:t>https://www.coursera.org/professional-certificates/ibm-data-science?#instructors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an improvement for model tests, it’s important to set a value to </a:t>
            </a:r>
            <a:r>
              <a:rPr lang="en-US" sz="2200" dirty="0" err="1">
                <a:solidFill>
                  <a:schemeClr val="accent3">
                    <a:lumMod val="25000"/>
                  </a:schemeClr>
                </a:solidFill>
                <a:latin typeface="Abadi" panose="020B0604020104020204" pitchFamily="34" charset="0"/>
              </a:rPr>
              <a:t>np.random.seed</a:t>
            </a:r>
            <a:r>
              <a:rPr lang="en-US" sz="2200" dirty="0">
                <a:solidFill>
                  <a:schemeClr val="accent3">
                    <a:lumMod val="25000"/>
                  </a:schemeClr>
                </a:solidFill>
                <a:latin typeface="Abadi" panose="020B0604020104020204" pitchFamily="34" charset="0"/>
              </a:rPr>
              <a:t> variable;</a:t>
            </a:r>
          </a:p>
          <a:p>
            <a:pPr>
              <a:lnSpc>
                <a:spcPct val="100000"/>
              </a:lnSpc>
              <a:spcBef>
                <a:spcPts val="1400"/>
              </a:spcBef>
            </a:pPr>
            <a:r>
              <a:rPr lang="en-US" sz="2200" dirty="0">
                <a:solidFill>
                  <a:schemeClr val="accent3">
                    <a:lumMod val="25000"/>
                  </a:schemeClr>
                </a:solidFill>
                <a:latin typeface="Abadi" panose="020B0604020104020204" pitchFamily="34" charset="0"/>
              </a:rPr>
              <a:t>Folium didn’t show maps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so I took screenshots.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r>
              <a:rPr lang="en-US" dirty="0"/>
              <a:t>7</a:t>
            </a:r>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111202" cy="369332"/>
          </a:xfrm>
          <a:prstGeom prst="rect">
            <a:avLst/>
          </a:prstGeom>
          <a:solidFill>
            <a:srgbClr val="0948CB"/>
          </a:solidFill>
        </p:spPr>
        <p:txBody>
          <a:bodyPr wrap="none" rtlCol="0">
            <a:spAutoFit/>
          </a:bodyPr>
          <a:lstStyle/>
          <a:p>
            <a:r>
              <a:rPr lang="en-US" dirty="0">
                <a:solidFill>
                  <a:schemeClr val="bg1"/>
                </a:solidFill>
                <a:latin typeface="Abadi" panose="020B0604020104020204" pitchFamily="34" charset="0"/>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r>
              <a:rPr lang="en-US" dirty="0"/>
              <a:t>8</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899475"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Data collection methodology:</a:t>
            </a:r>
          </a:p>
          <a:p>
            <a:pPr lvl="1">
              <a:lnSpc>
                <a:spcPct val="120000"/>
              </a:lnSpc>
              <a:spcBef>
                <a:spcPts val="1400"/>
              </a:spcBef>
            </a:pPr>
            <a:r>
              <a:rPr lang="en-US" sz="2200" dirty="0">
                <a:solidFill>
                  <a:schemeClr val="bg2">
                    <a:lumMod val="50000"/>
                  </a:schemeClr>
                </a:solidFill>
                <a:latin typeface="Abadi"/>
              </a:rPr>
              <a:t>Combined data from SpaceX public API and SpaceX Wikipedia page</a:t>
            </a:r>
          </a:p>
          <a:p>
            <a:pPr lvl="1">
              <a:lnSpc>
                <a:spcPct val="120000"/>
              </a:lnSpc>
              <a:spcBef>
                <a:spcPts val="1400"/>
              </a:spcBef>
            </a:pPr>
            <a:r>
              <a:rPr lang="it-IT" sz="2200" dirty="0">
                <a:solidFill>
                  <a:schemeClr val="bg2">
                    <a:lumMod val="50000"/>
                  </a:schemeClr>
                </a:solidFill>
                <a:latin typeface="Abadi"/>
              </a:rPr>
              <a:t>Space X API (https://api.spacexdata.com/v4/rockets/)</a:t>
            </a:r>
          </a:p>
          <a:p>
            <a:pPr marL="457200" lvl="1" indent="0">
              <a:lnSpc>
                <a:spcPct val="120000"/>
              </a:lnSpc>
              <a:spcBef>
                <a:spcPts val="1400"/>
              </a:spcBef>
              <a:buNone/>
            </a:pPr>
            <a:r>
              <a:rPr lang="it-IT" sz="2200" dirty="0">
                <a:solidFill>
                  <a:schemeClr val="bg2">
                    <a:lumMod val="50000"/>
                  </a:schemeClr>
                </a:solidFill>
                <a:latin typeface="Abadi"/>
              </a:rPr>
              <a:t>• WebScraping</a:t>
            </a:r>
          </a:p>
          <a:p>
            <a:pPr marL="457200" lvl="1" indent="0">
              <a:lnSpc>
                <a:spcPct val="120000"/>
              </a:lnSpc>
              <a:spcBef>
                <a:spcPts val="1400"/>
              </a:spcBef>
              <a:buNone/>
            </a:pPr>
            <a:r>
              <a:rPr lang="it-IT" sz="2200" dirty="0">
                <a:solidFill>
                  <a:schemeClr val="bg2">
                    <a:lumMod val="50000"/>
                  </a:schemeClr>
                </a:solidFill>
                <a:latin typeface="Abadi"/>
              </a:rPr>
              <a:t>(https://en.wikipedia.org/wiki/List_of_Falcon/_9/_and_Falcon_Heavy_launches)</a:t>
            </a:r>
            <a:endParaRPr lang="en-US" sz="2200" dirty="0">
              <a:solidFill>
                <a:schemeClr val="bg2">
                  <a:lumMod val="50000"/>
                </a:schemeClr>
              </a:solidFill>
              <a:latin typeface="Abadi"/>
            </a:endParaRPr>
          </a:p>
          <a:p>
            <a:pPr>
              <a:lnSpc>
                <a:spcPct val="120000"/>
              </a:lnSpc>
              <a:spcBef>
                <a:spcPts val="1400"/>
              </a:spcBef>
            </a:pPr>
            <a:r>
              <a:rPr lang="en-US" sz="2200" dirty="0">
                <a:solidFill>
                  <a:schemeClr val="accent3">
                    <a:lumMod val="25000"/>
                  </a:schemeClr>
                </a:solidFill>
                <a:latin typeface="Abadi"/>
              </a:rPr>
              <a:t>Perform data wrangling</a:t>
            </a:r>
          </a:p>
          <a:p>
            <a:pPr lvl="1">
              <a:lnSpc>
                <a:spcPct val="120000"/>
              </a:lnSpc>
              <a:spcBef>
                <a:spcPts val="1400"/>
              </a:spcBef>
            </a:pPr>
            <a:r>
              <a:rPr lang="en-US" sz="2200" dirty="0">
                <a:solidFill>
                  <a:schemeClr val="bg2">
                    <a:lumMod val="50000"/>
                  </a:schemeClr>
                </a:solidFill>
                <a:latin typeface="Abadi"/>
              </a:rPr>
              <a:t>Classifying true landings as successful (1) and unsuccessful (0) otherwise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0B62523-43C7-CB52-51D2-CD6C00F470B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055AD5-2325-1231-5B0F-91CAB28B5338}"/>
              </a:ext>
            </a:extLst>
          </p:cNvPr>
          <p:cNvSpPr>
            <a:spLocks noGrp="1"/>
          </p:cNvSpPr>
          <p:nvPr>
            <p:ph type="sldNum" sz="quarter" idx="12"/>
          </p:nvPr>
        </p:nvSpPr>
        <p:spPr/>
        <p:txBody>
          <a:bodyPr/>
          <a:lstStyle/>
          <a:p>
            <a:r>
              <a:rPr lang="en-US" dirty="0"/>
              <a:t>8</a:t>
            </a:r>
          </a:p>
        </p:txBody>
      </p:sp>
      <p:sp>
        <p:nvSpPr>
          <p:cNvPr id="7" name="Content Placeholder 2">
            <a:extLst>
              <a:ext uri="{FF2B5EF4-FFF2-40B4-BE49-F238E27FC236}">
                <a16:creationId xmlns:a16="http://schemas.microsoft.com/office/drawing/2014/main" id="{B39C02B0-ED3F-A447-15E7-AD6F0BD46F93}"/>
              </a:ext>
            </a:extLst>
          </p:cNvPr>
          <p:cNvSpPr txBox="1">
            <a:spLocks/>
          </p:cNvSpPr>
          <p:nvPr/>
        </p:nvSpPr>
        <p:spPr>
          <a:xfrm>
            <a:off x="770011" y="1580809"/>
            <a:ext cx="10899475" cy="49790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2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200" dirty="0">
                <a:solidFill>
                  <a:schemeClr val="accent3">
                    <a:lumMod val="25000"/>
                  </a:schemeClr>
                </a:solidFill>
                <a:latin typeface="Abadi"/>
              </a:rPr>
              <a:t>Perform predictive analysis using classification models</a:t>
            </a:r>
            <a:endParaRPr lang="en-US" sz="2200" dirty="0">
              <a:solidFill>
                <a:schemeClr val="bg2">
                  <a:lumMod val="50000"/>
                </a:schemeClr>
              </a:solidFill>
              <a:latin typeface="Abadi"/>
            </a:endParaRPr>
          </a:p>
          <a:p>
            <a:pPr lvl="1"/>
            <a:r>
              <a:rPr lang="en-US" sz="2200" dirty="0">
                <a:solidFill>
                  <a:srgbClr val="767171"/>
                </a:solidFill>
                <a:effectLst/>
                <a:latin typeface="Abadi" panose="020B0604020104020204" pitchFamily="34" charset="0"/>
              </a:rPr>
              <a:t>Data that was collected until this step were normalized, divided in training </a:t>
            </a:r>
            <a:endParaRPr lang="en-US" sz="2200" dirty="0"/>
          </a:p>
          <a:p>
            <a:pPr lvl="1"/>
            <a:r>
              <a:rPr lang="en-US" sz="2200" dirty="0">
                <a:solidFill>
                  <a:srgbClr val="767171"/>
                </a:solidFill>
                <a:effectLst/>
                <a:latin typeface="Abadi" panose="020B0604020104020204" pitchFamily="34" charset="0"/>
              </a:rPr>
              <a:t>and test data sets and evaluated by four different classification models, being </a:t>
            </a:r>
            <a:endParaRPr lang="en-US" sz="2200" dirty="0"/>
          </a:p>
          <a:p>
            <a:pPr lvl="1"/>
            <a:r>
              <a:rPr lang="en-US" sz="2200" dirty="0">
                <a:solidFill>
                  <a:srgbClr val="767171"/>
                </a:solidFill>
                <a:effectLst/>
                <a:latin typeface="Abadi" panose="020B0604020104020204" pitchFamily="34" charset="0"/>
              </a:rPr>
              <a:t>the accuracy of each model evaluated using different combinations of </a:t>
            </a:r>
            <a:endParaRPr lang="en-US" sz="2200" dirty="0"/>
          </a:p>
          <a:p>
            <a:pPr lvl="1"/>
            <a:r>
              <a:rPr lang="en-US" sz="2200" dirty="0">
                <a:solidFill>
                  <a:srgbClr val="767171"/>
                </a:solidFill>
                <a:effectLst/>
                <a:latin typeface="Abadi" panose="020B0604020104020204" pitchFamily="34" charset="0"/>
              </a:rPr>
              <a:t>parameters.</a:t>
            </a:r>
          </a:p>
          <a:p>
            <a:pPr lvl="1"/>
            <a:r>
              <a:rPr lang="en-US" sz="2200" dirty="0">
                <a:solidFill>
                  <a:schemeClr val="bg2">
                    <a:lumMod val="50000"/>
                  </a:schemeClr>
                </a:solidFill>
                <a:latin typeface="Abadi"/>
              </a:rPr>
              <a:t>Tuned models using Grid Search CV</a:t>
            </a:r>
          </a:p>
          <a:p>
            <a:endParaRPr lang="en-US" sz="2200" dirty="0">
              <a:solidFill>
                <a:schemeClr val="bg2">
                  <a:lumMod val="50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5F4D4CB-782A-57C4-F417-756FB8AD764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936292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r>
              <a:rPr lang="en-US" dirty="0"/>
              <a:t>9</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10449"/>
            <a:ext cx="10515600" cy="5016762"/>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 involved a combination of API requests from Space X public API and web  scraping data from a table in Space X’s Wikipedia entry.</a:t>
            </a:r>
          </a:p>
          <a:p>
            <a:pPr>
              <a:lnSpc>
                <a:spcPct val="100000"/>
              </a:lnSpc>
              <a:spcBef>
                <a:spcPts val="1400"/>
              </a:spcBef>
            </a:pPr>
            <a:r>
              <a:rPr lang="en-US" sz="2200" dirty="0">
                <a:solidFill>
                  <a:schemeClr val="accent3">
                    <a:lumMod val="25000"/>
                  </a:schemeClr>
                </a:solidFill>
                <a:latin typeface="Abadi" panose="020B0604020104020204" pitchFamily="34" charset="0"/>
              </a:rPr>
              <a:t>The next slide will show the flowchart of data collection from API and the one after will show  the flowchart of data collection from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Space X API Data Columns:</a:t>
            </a:r>
          </a:p>
          <a:p>
            <a:pPr>
              <a:lnSpc>
                <a:spcPct val="100000"/>
              </a:lnSpc>
              <a:spcBef>
                <a:spcPts val="1400"/>
              </a:spcBef>
            </a:pPr>
            <a:r>
              <a:rPr lang="en-US" sz="2200" dirty="0">
                <a:solidFill>
                  <a:schemeClr val="accent3">
                    <a:lumMod val="25000"/>
                  </a:schemeClr>
                </a:solidFill>
                <a:latin typeface="Abadi" panose="020B0604020104020204" pitchFamily="34" charset="0"/>
              </a:rPr>
              <a:t>FlightNumber, Date, BoosterVersion, PayloadMass, Orbit, LaunchSite, Outcome, Flights, GridFins,</a:t>
            </a:r>
          </a:p>
          <a:p>
            <a:pPr>
              <a:lnSpc>
                <a:spcPct val="100000"/>
              </a:lnSpc>
              <a:spcBef>
                <a:spcPts val="1400"/>
              </a:spcBef>
            </a:pPr>
            <a:r>
              <a:rPr lang="en-US" sz="2200" dirty="0">
                <a:solidFill>
                  <a:schemeClr val="accent3">
                    <a:lumMod val="25000"/>
                  </a:schemeClr>
                </a:solidFill>
                <a:latin typeface="Abadi" panose="020B0604020104020204" pitchFamily="34" charset="0"/>
              </a:rPr>
              <a:t>Reused, Legs, LandingPad, Block, ReusedCount,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Wikipedia Webscrape Data Columns:</a:t>
            </a:r>
          </a:p>
          <a:p>
            <a:pPr>
              <a:lnSpc>
                <a:spcPct val="100000"/>
              </a:lnSpc>
              <a:spcBef>
                <a:spcPts val="1400"/>
              </a:spcBef>
            </a:pPr>
            <a:r>
              <a:rPr lang="en-US" sz="2200" dirty="0">
                <a:solidFill>
                  <a:schemeClr val="accent3">
                    <a:lumMod val="25000"/>
                  </a:schemeClr>
                </a:solidFill>
                <a:latin typeface="Abadi" panose="020B0604020104020204" pitchFamily="34" charset="0"/>
              </a:rPr>
              <a:t>Flight No., Launch site, Payload, PayloadMass, Orbit, Customer, Launch outcome, Version  Booster, Booster landing, Date, Time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189</TotalTime>
  <Words>2762</Words>
  <Application>Microsoft Office PowerPoint</Application>
  <PresentationFormat>Widescreen</PresentationFormat>
  <Paragraphs>352</Paragraphs>
  <Slides>52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Aryan Dani</cp:lastModifiedBy>
  <cp:revision>200</cp:revision>
  <dcterms:created xsi:type="dcterms:W3CDTF">2021-04-29T18:58:34Z</dcterms:created>
  <dcterms:modified xsi:type="dcterms:W3CDTF">2025-01-19T15:22:25Z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